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roxima Nova Bold" charset="1" panose="02000506030000020004"/>
      <p:regular r:id="rId32"/>
    </p:embeddedFont>
    <p:embeddedFont>
      <p:font typeface="Arimo" charset="1" panose="020B0604020202020204"/>
      <p:regular r:id="rId33"/>
    </p:embeddedFont>
    <p:embeddedFont>
      <p:font typeface="Raleway Bold" charset="1" panose="00000000000000000000"/>
      <p:regular r:id="rId34"/>
    </p:embeddedFont>
    <p:embeddedFont>
      <p:font typeface="Arimo Bold" charset="1" panose="020B0704020202020204"/>
      <p:regular r:id="rId36"/>
    </p:embeddedFont>
    <p:embeddedFont>
      <p:font typeface="Raleway Thin" charset="1" panose="00000000000000000000"/>
      <p:regular r:id="rId42"/>
    </p:embeddedFont>
    <p:embeddedFont>
      <p:font typeface="Proxima Nova" charset="1" panose="02000506030000020004"/>
      <p:regular r:id="rId44"/>
    </p:embeddedFont>
    <p:embeddedFont>
      <p:font typeface="Raleway"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fonts/font36.fntdata" Type="http://schemas.openxmlformats.org/officeDocument/2006/relationships/font"/><Relationship Id="rId37" Target="notesSlides/notesSlide3.xml" Type="http://schemas.openxmlformats.org/officeDocument/2006/relationships/notesSlide"/><Relationship Id="rId38" Target="notesSlides/notesSlide4.xml" Type="http://schemas.openxmlformats.org/officeDocument/2006/relationships/notesSlide"/><Relationship Id="rId39" Target="notesSlides/notesSlide5.xml" Type="http://schemas.openxmlformats.org/officeDocument/2006/relationships/notesSlide"/><Relationship Id="rId4" Target="theme/theme1.xml" Type="http://schemas.openxmlformats.org/officeDocument/2006/relationships/theme"/><Relationship Id="rId40" Target="notesSlides/notesSlide6.xml" Type="http://schemas.openxmlformats.org/officeDocument/2006/relationships/notesSlide"/><Relationship Id="rId41" Target="notesSlides/notesSlide7.xml" Type="http://schemas.openxmlformats.org/officeDocument/2006/relationships/notesSlide"/><Relationship Id="rId42" Target="fonts/font42.fntdata" Type="http://schemas.openxmlformats.org/officeDocument/2006/relationships/font"/><Relationship Id="rId43" Target="notesSlides/notesSlide8.xml" Type="http://schemas.openxmlformats.org/officeDocument/2006/relationships/notesSlide"/><Relationship Id="rId44" Target="fonts/font44.fntdata" Type="http://schemas.openxmlformats.org/officeDocument/2006/relationships/font"/><Relationship Id="rId45" Target="notesSlides/notesSlide9.xml" Type="http://schemas.openxmlformats.org/officeDocument/2006/relationships/notesSlide"/><Relationship Id="rId46" Target="notesSlides/notesSlide10.xml" Type="http://schemas.openxmlformats.org/officeDocument/2006/relationships/notesSlide"/><Relationship Id="rId47" Target="fonts/font47.fntdata" Type="http://schemas.openxmlformats.org/officeDocument/2006/relationships/font"/><Relationship Id="rId48" Target="notesSlides/notesSlide11.xml" Type="http://schemas.openxmlformats.org/officeDocument/2006/relationships/notesSlide"/><Relationship Id="rId49" Target="notesSlides/notesSlide12.xml" Type="http://schemas.openxmlformats.org/officeDocument/2006/relationships/notesSlide"/><Relationship Id="rId5" Target="tableStyles.xml" Type="http://schemas.openxmlformats.org/officeDocument/2006/relationships/tableStyles"/><Relationship Id="rId50" Target="notesSlides/notesSlide13.xml" Type="http://schemas.openxmlformats.org/officeDocument/2006/relationships/notesSlide"/><Relationship Id="rId51" Target="notesSlides/notesSlide14.xml" Type="http://schemas.openxmlformats.org/officeDocument/2006/relationships/notesSlide"/><Relationship Id="rId52" Target="notesSlides/notesSlide15.xml" Type="http://schemas.openxmlformats.org/officeDocument/2006/relationships/notesSlide"/><Relationship Id="rId53" Target="notesSlides/notesSlide16.xml" Type="http://schemas.openxmlformats.org/officeDocument/2006/relationships/notesSlide"/><Relationship Id="rId54" Target="notesSlides/notesSlide17.xml" Type="http://schemas.openxmlformats.org/officeDocument/2006/relationships/notesSlide"/><Relationship Id="rId55" Target="notesSlides/notesSlide18.xml" Type="http://schemas.openxmlformats.org/officeDocument/2006/relationships/notesSlide"/><Relationship Id="rId56" Target="notesSlides/notesSlide19.xml" Type="http://schemas.openxmlformats.org/officeDocument/2006/relationships/notesSlide"/><Relationship Id="rId57" Target="notesSlides/notesSlide20.xml" Type="http://schemas.openxmlformats.org/officeDocument/2006/relationships/notesSlide"/><Relationship Id="rId58" Target="notesSlides/notesSlide21.xml" Type="http://schemas.openxmlformats.org/officeDocument/2006/relationships/notesSlide"/><Relationship Id="rId59" Target="notesSlides/notesSlide22.xml" Type="http://schemas.openxmlformats.org/officeDocument/2006/relationships/notesSlide"/><Relationship Id="rId6" Target="slides/slide1.xml" Type="http://schemas.openxmlformats.org/officeDocument/2006/relationships/slide"/><Relationship Id="rId60" Target="notesSlides/notesSlide23.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53.png" Type="http://schemas.openxmlformats.org/officeDocument/2006/relationships/image"/><Relationship Id="rId14" Target="../media/image54.png" Type="http://schemas.openxmlformats.org/officeDocument/2006/relationships/image"/><Relationship Id="rId2" Target="../notesSlides/notesSlide10.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55.png" Type="http://schemas.openxmlformats.org/officeDocument/2006/relationships/image"/><Relationship Id="rId14" Target="../media/image56.png" Type="http://schemas.openxmlformats.org/officeDocument/2006/relationships/image"/><Relationship Id="rId2" Target="../notesSlides/notesSlide11.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57.png" Type="http://schemas.openxmlformats.org/officeDocument/2006/relationships/image"/><Relationship Id="rId14" Target="../media/image58.png" Type="http://schemas.openxmlformats.org/officeDocument/2006/relationships/image"/><Relationship Id="rId2" Target="../notesSlides/notesSlide1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1.png" Type="http://schemas.openxmlformats.org/officeDocument/2006/relationships/image"/><Relationship Id="rId12" Target="../media/image62.png" Type="http://schemas.openxmlformats.org/officeDocument/2006/relationships/image"/><Relationship Id="rId2" Target="../notesSlides/notesSlide1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63.jpeg" Type="http://schemas.openxmlformats.org/officeDocument/2006/relationships/image"/><Relationship Id="rId14" Target="../media/image64.jpeg" Type="http://schemas.openxmlformats.org/officeDocument/2006/relationships/image"/><Relationship Id="rId2" Target="../notesSlides/notesSlide15.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5.jpeg" Type="http://schemas.openxmlformats.org/officeDocument/2006/relationships/image"/><Relationship Id="rId2" Target="../notesSlides/notesSlide16.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notesSlides/notesSlide1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6.png" Type="http://schemas.openxmlformats.org/officeDocument/2006/relationships/image"/><Relationship Id="rId2" Target="../notesSlides/notesSlide18.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13" Target="../media/image69.png" Type="http://schemas.openxmlformats.org/officeDocument/2006/relationships/image"/><Relationship Id="rId14" Target="../media/image70.png" Type="http://schemas.openxmlformats.org/officeDocument/2006/relationships/image"/><Relationship Id="rId15" Target="../media/image71.svg" Type="http://schemas.openxmlformats.org/officeDocument/2006/relationships/image"/><Relationship Id="rId2" Target="../notesSlides/notesSlide1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7.png" Type="http://schemas.openxmlformats.org/officeDocument/2006/relationships/image"/><Relationship Id="rId12" Target="../media/image68.sv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2" Target="../notesSlides/notesSlide20.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notesSlides/notesSlide21.xml" Type="http://schemas.openxmlformats.org/officeDocument/2006/relationships/notesSlide"/><Relationship Id="rId3" Target="../media/image75.png" Type="http://schemas.openxmlformats.org/officeDocument/2006/relationships/image"/><Relationship Id="rId4" Target="../media/image7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notesSlides/notesSlide2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notesSlides/notesSlide23.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2" Target="../notesSlides/notesSlide3.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notesSlides/notesSlide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notesSlides/notesSlide5.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2" Target="../notesSlides/notesSlide6.xml" Type="http://schemas.openxmlformats.org/officeDocument/2006/relationships/notesSlide"/><Relationship Id="rId3" Target="../media/image31.png" Type="http://schemas.openxmlformats.org/officeDocument/2006/relationships/image"/><Relationship Id="rId4" Target="../media/image32.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2" Target="../notesSlides/notesSlide7.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15" Target="../media/image47.png" Type="http://schemas.openxmlformats.org/officeDocument/2006/relationships/image"/><Relationship Id="rId16" Target="../media/image48.svg" Type="http://schemas.openxmlformats.org/officeDocument/2006/relationships/image"/><Relationship Id="rId17" Target="../media/image49.png" Type="http://schemas.openxmlformats.org/officeDocument/2006/relationships/image"/><Relationship Id="rId18" Target="../media/image50.svg" Type="http://schemas.openxmlformats.org/officeDocument/2006/relationships/image"/><Relationship Id="rId19" Target="../media/image51.png" Type="http://schemas.openxmlformats.org/officeDocument/2006/relationships/image"/><Relationship Id="rId2" Target="../notesSlides/notesSlide8.xml" Type="http://schemas.openxmlformats.org/officeDocument/2006/relationships/notesSlide"/><Relationship Id="rId20" Target="../media/image52.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notesSlides/notesSlide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318591" y="1344268"/>
            <a:ext cx="14498213" cy="3013710"/>
          </a:xfrm>
          <a:prstGeom prst="rect">
            <a:avLst/>
          </a:prstGeom>
        </p:spPr>
        <p:txBody>
          <a:bodyPr anchor="t" rtlCol="false" tIns="0" lIns="0" bIns="0" rIns="0">
            <a:spAutoFit/>
          </a:bodyPr>
          <a:lstStyle/>
          <a:p>
            <a:pPr algn="l">
              <a:lnSpc>
                <a:spcPts val="11519"/>
              </a:lnSpc>
            </a:pPr>
            <a:r>
              <a:rPr lang="en-US" sz="12000" b="true">
                <a:solidFill>
                  <a:srgbClr val="006660"/>
                </a:solidFill>
                <a:latin typeface="Proxima Nova Bold"/>
                <a:ea typeface="Proxima Nova Bold"/>
                <a:cs typeface="Proxima Nova Bold"/>
                <a:sym typeface="Proxima Nova Bold"/>
              </a:rPr>
              <a:t>Descentralización en</a:t>
            </a:r>
          </a:p>
          <a:p>
            <a:pPr algn="l">
              <a:lnSpc>
                <a:spcPts val="11519"/>
              </a:lnSpc>
            </a:pPr>
            <a:r>
              <a:rPr lang="en-US" sz="12000">
                <a:solidFill>
                  <a:srgbClr val="E06666"/>
                </a:solidFill>
                <a:latin typeface="Arimo"/>
                <a:ea typeface="Arimo"/>
                <a:cs typeface="Arimo"/>
                <a:sym typeface="Arimo"/>
              </a:rPr>
              <a:t>el </a:t>
            </a:r>
            <a:r>
              <a:rPr lang="en-US" sz="12000">
                <a:solidFill>
                  <a:srgbClr val="E06666"/>
                </a:solidFill>
                <a:latin typeface="Arimo"/>
                <a:ea typeface="Arimo"/>
                <a:cs typeface="Arimo"/>
                <a:sym typeface="Arimo"/>
              </a:rPr>
              <a:t>Perú </a:t>
            </a:r>
          </a:p>
        </p:txBody>
      </p:sp>
      <p:sp>
        <p:nvSpPr>
          <p:cNvPr name="Freeform 5" id="5"/>
          <p:cNvSpPr/>
          <p:nvPr/>
        </p:nvSpPr>
        <p:spPr>
          <a:xfrm flipH="false" flipV="false" rot="0">
            <a:off x="15314352" y="347932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58542" y="2717773"/>
            <a:ext cx="17142192" cy="8911688"/>
          </a:xfrm>
          <a:custGeom>
            <a:avLst/>
            <a:gdLst/>
            <a:ahLst/>
            <a:cxnLst/>
            <a:rect r="r" b="b" t="t" l="l"/>
            <a:pathLst>
              <a:path h="8911688" w="17142192">
                <a:moveTo>
                  <a:pt x="0" y="0"/>
                </a:moveTo>
                <a:lnTo>
                  <a:pt x="17142192" y="0"/>
                </a:lnTo>
                <a:lnTo>
                  <a:pt x="17142192" y="8911688"/>
                </a:lnTo>
                <a:lnTo>
                  <a:pt x="0" y="89116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318591" y="4585050"/>
            <a:ext cx="8743293" cy="3434903"/>
          </a:xfrm>
          <a:prstGeom prst="rect">
            <a:avLst/>
          </a:prstGeom>
        </p:spPr>
        <p:txBody>
          <a:bodyPr anchor="t" rtlCol="false" tIns="0" lIns="0" bIns="0" rIns="0">
            <a:spAutoFit/>
          </a:bodyPr>
          <a:lstStyle/>
          <a:p>
            <a:pPr algn="l">
              <a:lnSpc>
                <a:spcPts val="3415"/>
              </a:lnSpc>
            </a:pPr>
            <a:r>
              <a:rPr lang="en-US" sz="2799" spc="554" b="true">
                <a:solidFill>
                  <a:srgbClr val="5F8195"/>
                </a:solidFill>
                <a:latin typeface="Raleway Bold"/>
                <a:ea typeface="Raleway Bold"/>
                <a:cs typeface="Raleway Bold"/>
                <a:sym typeface="Raleway Bold"/>
              </a:rPr>
              <a:t>INTEGRANTES:</a:t>
            </a:r>
          </a:p>
          <a:p>
            <a:pPr algn="l">
              <a:lnSpc>
                <a:spcPts val="3415"/>
              </a:lnSpc>
            </a:pPr>
          </a:p>
          <a:p>
            <a:pPr algn="l" marL="604519" indent="-302260" lvl="1">
              <a:lnSpc>
                <a:spcPts val="3415"/>
              </a:lnSpc>
              <a:buFont typeface="Arial"/>
              <a:buChar char="•"/>
            </a:pPr>
            <a:r>
              <a:rPr lang="en-US" b="true" sz="2799" spc="554">
                <a:solidFill>
                  <a:srgbClr val="5F8195"/>
                </a:solidFill>
                <a:latin typeface="Raleway Bold"/>
                <a:ea typeface="Raleway Bold"/>
                <a:cs typeface="Raleway Bold"/>
                <a:sym typeface="Raleway Bold"/>
              </a:rPr>
              <a:t>Julca Garcia Jhonatan Anibal</a:t>
            </a:r>
          </a:p>
          <a:p>
            <a:pPr algn="l" marL="604519" indent="-302260" lvl="1">
              <a:lnSpc>
                <a:spcPts val="3415"/>
              </a:lnSpc>
              <a:buFont typeface="Arial"/>
              <a:buChar char="•"/>
            </a:pPr>
            <a:r>
              <a:rPr lang="en-US" b="true" sz="2799" spc="554">
                <a:solidFill>
                  <a:srgbClr val="5F8195"/>
                </a:solidFill>
                <a:latin typeface="Raleway Bold"/>
                <a:ea typeface="Raleway Bold"/>
                <a:cs typeface="Raleway Bold"/>
                <a:sym typeface="Raleway Bold"/>
              </a:rPr>
              <a:t>Claudio Montes Kevin Saith</a:t>
            </a:r>
          </a:p>
          <a:p>
            <a:pPr algn="l" marL="604519" indent="-302260" lvl="1">
              <a:lnSpc>
                <a:spcPts val="3415"/>
              </a:lnSpc>
              <a:buFont typeface="Arial"/>
              <a:buChar char="•"/>
            </a:pPr>
            <a:r>
              <a:rPr lang="en-US" b="true" sz="2799" spc="554">
                <a:solidFill>
                  <a:srgbClr val="5F8195"/>
                </a:solidFill>
                <a:latin typeface="Raleway Bold"/>
                <a:ea typeface="Raleway Bold"/>
                <a:cs typeface="Raleway Bold"/>
                <a:sym typeface="Raleway Bold"/>
              </a:rPr>
              <a:t>Carbajal Herrera Luis Manuel</a:t>
            </a:r>
          </a:p>
          <a:p>
            <a:pPr algn="l" marL="604519" indent="-302260" lvl="1">
              <a:lnSpc>
                <a:spcPts val="3415"/>
              </a:lnSpc>
              <a:buFont typeface="Arial"/>
              <a:buChar char="•"/>
            </a:pPr>
            <a:r>
              <a:rPr lang="en-US" b="true" sz="2799" spc="554">
                <a:solidFill>
                  <a:srgbClr val="5F8195"/>
                </a:solidFill>
                <a:latin typeface="Raleway Bold"/>
                <a:ea typeface="Raleway Bold"/>
                <a:cs typeface="Raleway Bold"/>
                <a:sym typeface="Raleway Bold"/>
              </a:rPr>
              <a:t>Romero Bardales Leonardo Josue</a:t>
            </a:r>
          </a:p>
          <a:p>
            <a:pPr algn="l" marL="604519" indent="-302260" lvl="1">
              <a:lnSpc>
                <a:spcPts val="3415"/>
              </a:lnSpc>
              <a:buFont typeface="Arial"/>
              <a:buChar char="•"/>
            </a:pPr>
            <a:r>
              <a:rPr lang="en-US" b="true" sz="2799" spc="554">
                <a:solidFill>
                  <a:srgbClr val="5F8195"/>
                </a:solidFill>
                <a:latin typeface="Raleway Bold"/>
                <a:ea typeface="Raleway Bold"/>
                <a:cs typeface="Raleway Bold"/>
                <a:sym typeface="Raleway Bold"/>
              </a:rPr>
              <a:t>Rosas Lucas Fredhy Eduardo</a:t>
            </a:r>
          </a:p>
          <a:p>
            <a:pPr algn="l">
              <a:lnSpc>
                <a:spcPts val="3359"/>
              </a:lnSpc>
            </a:pPr>
          </a:p>
        </p:txBody>
      </p:sp>
      <p:sp>
        <p:nvSpPr>
          <p:cNvPr name="Freeform 8" id="8"/>
          <p:cNvSpPr/>
          <p:nvPr/>
        </p:nvSpPr>
        <p:spPr>
          <a:xfrm flipH="false" flipV="false" rot="0">
            <a:off x="-45800" y="7992350"/>
            <a:ext cx="18541594" cy="3815760"/>
          </a:xfrm>
          <a:custGeom>
            <a:avLst/>
            <a:gdLst/>
            <a:ahLst/>
            <a:cxnLst/>
            <a:rect r="r" b="b" t="t" l="l"/>
            <a:pathLst>
              <a:path h="3815760" w="18541594">
                <a:moveTo>
                  <a:pt x="0" y="0"/>
                </a:moveTo>
                <a:lnTo>
                  <a:pt x="18541594" y="0"/>
                </a:lnTo>
                <a:lnTo>
                  <a:pt x="18541594" y="3815760"/>
                </a:lnTo>
                <a:lnTo>
                  <a:pt x="0" y="38157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5800" y="7622052"/>
            <a:ext cx="12405502" cy="2897644"/>
          </a:xfrm>
          <a:custGeom>
            <a:avLst/>
            <a:gdLst/>
            <a:ahLst/>
            <a:cxnLst/>
            <a:rect r="r" b="b" t="t" l="l"/>
            <a:pathLst>
              <a:path h="2897644" w="12405502">
                <a:moveTo>
                  <a:pt x="0" y="0"/>
                </a:moveTo>
                <a:lnTo>
                  <a:pt x="12405502" y="0"/>
                </a:lnTo>
                <a:lnTo>
                  <a:pt x="12405502" y="2897644"/>
                </a:lnTo>
                <a:lnTo>
                  <a:pt x="0" y="2897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31425" y="3438644"/>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3252633" y="6114320"/>
            <a:ext cx="3262292" cy="32622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54583" y="0"/>
                  </a:moveTo>
                  <a:lnTo>
                    <a:pt x="758217" y="0"/>
                  </a:lnTo>
                  <a:cubicBezTo>
                    <a:pt x="772694" y="0"/>
                    <a:pt x="786577" y="5751"/>
                    <a:pt x="796813" y="15987"/>
                  </a:cubicBezTo>
                  <a:cubicBezTo>
                    <a:pt x="807049" y="26223"/>
                    <a:pt x="812800" y="40106"/>
                    <a:pt x="812800" y="54583"/>
                  </a:cubicBezTo>
                  <a:lnTo>
                    <a:pt x="812800" y="758217"/>
                  </a:lnTo>
                  <a:cubicBezTo>
                    <a:pt x="812800" y="772694"/>
                    <a:pt x="807049" y="786577"/>
                    <a:pt x="796813" y="796813"/>
                  </a:cubicBezTo>
                  <a:cubicBezTo>
                    <a:pt x="786577" y="807049"/>
                    <a:pt x="772694" y="812800"/>
                    <a:pt x="758217" y="812800"/>
                  </a:cubicBezTo>
                  <a:lnTo>
                    <a:pt x="54583" y="812800"/>
                  </a:lnTo>
                  <a:cubicBezTo>
                    <a:pt x="40106" y="812800"/>
                    <a:pt x="26223" y="807049"/>
                    <a:pt x="15987" y="796813"/>
                  </a:cubicBezTo>
                  <a:cubicBezTo>
                    <a:pt x="5751" y="786577"/>
                    <a:pt x="0" y="772694"/>
                    <a:pt x="0" y="758217"/>
                  </a:cubicBezTo>
                  <a:lnTo>
                    <a:pt x="0" y="54583"/>
                  </a:lnTo>
                  <a:cubicBezTo>
                    <a:pt x="0" y="40106"/>
                    <a:pt x="5751" y="26223"/>
                    <a:pt x="15987" y="15987"/>
                  </a:cubicBezTo>
                  <a:cubicBezTo>
                    <a:pt x="26223" y="5751"/>
                    <a:pt x="40106" y="0"/>
                    <a:pt x="54583" y="0"/>
                  </a:cubicBezTo>
                  <a:close/>
                </a:path>
              </a:pathLst>
            </a:custGeom>
            <a:blipFill>
              <a:blip r:embed="rId13"/>
              <a:stretch>
                <a:fillRect l="-38888" t="0" r="-38888" b="0"/>
              </a:stretch>
            </a:blipFill>
          </p:spPr>
        </p:sp>
      </p:grpSp>
      <p:sp>
        <p:nvSpPr>
          <p:cNvPr name="Freeform 9" id="9"/>
          <p:cNvSpPr/>
          <p:nvPr/>
        </p:nvSpPr>
        <p:spPr>
          <a:xfrm flipH="false" flipV="false" rot="0">
            <a:off x="9166871" y="3438644"/>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0720491" y="6114320"/>
            <a:ext cx="3262292" cy="32622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54583" y="0"/>
                  </a:moveTo>
                  <a:lnTo>
                    <a:pt x="758217" y="0"/>
                  </a:lnTo>
                  <a:cubicBezTo>
                    <a:pt x="772694" y="0"/>
                    <a:pt x="786577" y="5751"/>
                    <a:pt x="796813" y="15987"/>
                  </a:cubicBezTo>
                  <a:cubicBezTo>
                    <a:pt x="807049" y="26223"/>
                    <a:pt x="812800" y="40106"/>
                    <a:pt x="812800" y="54583"/>
                  </a:cubicBezTo>
                  <a:lnTo>
                    <a:pt x="812800" y="758217"/>
                  </a:lnTo>
                  <a:cubicBezTo>
                    <a:pt x="812800" y="772694"/>
                    <a:pt x="807049" y="786577"/>
                    <a:pt x="796813" y="796813"/>
                  </a:cubicBezTo>
                  <a:cubicBezTo>
                    <a:pt x="786577" y="807049"/>
                    <a:pt x="772694" y="812800"/>
                    <a:pt x="758217" y="812800"/>
                  </a:cubicBezTo>
                  <a:lnTo>
                    <a:pt x="54583" y="812800"/>
                  </a:lnTo>
                  <a:cubicBezTo>
                    <a:pt x="40106" y="812800"/>
                    <a:pt x="26223" y="807049"/>
                    <a:pt x="15987" y="796813"/>
                  </a:cubicBezTo>
                  <a:cubicBezTo>
                    <a:pt x="5751" y="786577"/>
                    <a:pt x="0" y="772694"/>
                    <a:pt x="0" y="758217"/>
                  </a:cubicBezTo>
                  <a:lnTo>
                    <a:pt x="0" y="54583"/>
                  </a:lnTo>
                  <a:cubicBezTo>
                    <a:pt x="0" y="40106"/>
                    <a:pt x="5751" y="26223"/>
                    <a:pt x="15987" y="15987"/>
                  </a:cubicBezTo>
                  <a:cubicBezTo>
                    <a:pt x="26223" y="5751"/>
                    <a:pt x="40106" y="0"/>
                    <a:pt x="54583" y="0"/>
                  </a:cubicBezTo>
                  <a:close/>
                </a:path>
              </a:pathLst>
            </a:custGeom>
            <a:blipFill>
              <a:blip r:embed="rId14"/>
              <a:stretch>
                <a:fillRect l="-39285" t="0" r="-39285" b="0"/>
              </a:stretch>
            </a:blipFill>
          </p:spPr>
        </p:sp>
      </p:grpSp>
      <p:sp>
        <p:nvSpPr>
          <p:cNvPr name="TextBox 12" id="12"/>
          <p:cNvSpPr txBox="true"/>
          <p:nvPr/>
        </p:nvSpPr>
        <p:spPr>
          <a:xfrm rot="0">
            <a:off x="1531409" y="900303"/>
            <a:ext cx="15225150" cy="591312"/>
          </a:xfrm>
          <a:prstGeom prst="rect">
            <a:avLst/>
          </a:prstGeom>
        </p:spPr>
        <p:txBody>
          <a:bodyPr anchor="t" rtlCol="false" tIns="0" lIns="0" bIns="0" rIns="0">
            <a:spAutoFit/>
          </a:bodyPr>
          <a:lstStyle/>
          <a:p>
            <a:pPr algn="l">
              <a:lnSpc>
                <a:spcPts val="4224"/>
              </a:lnSpc>
            </a:pPr>
            <a:r>
              <a:rPr lang="en-US" b="true" sz="4400">
                <a:solidFill>
                  <a:srgbClr val="E06666"/>
                </a:solidFill>
                <a:latin typeface="Arimo Bold"/>
                <a:ea typeface="Arimo Bold"/>
                <a:cs typeface="Arimo Bold"/>
                <a:sym typeface="Arimo Bold"/>
              </a:rPr>
              <a:t>Fortalecimiento de los Gobiernos Regionales y Locales</a:t>
            </a:r>
          </a:p>
        </p:txBody>
      </p:sp>
      <p:sp>
        <p:nvSpPr>
          <p:cNvPr name="TextBox 13" id="13"/>
          <p:cNvSpPr txBox="true"/>
          <p:nvPr/>
        </p:nvSpPr>
        <p:spPr>
          <a:xfrm rot="0">
            <a:off x="1531409" y="1605915"/>
            <a:ext cx="15225150" cy="1434465"/>
          </a:xfrm>
          <a:prstGeom prst="rect">
            <a:avLst/>
          </a:prstGeom>
        </p:spPr>
        <p:txBody>
          <a:bodyPr anchor="t" rtlCol="false" tIns="0" lIns="0" bIns="0" rIns="0">
            <a:spAutoFit/>
          </a:bodyPr>
          <a:lstStyle/>
          <a:p>
            <a:pPr algn="l">
              <a:lnSpc>
                <a:spcPts val="3899"/>
              </a:lnSpc>
            </a:pPr>
            <a:r>
              <a:rPr lang="en-US" b="true" sz="2599">
                <a:solidFill>
                  <a:srgbClr val="45818E"/>
                </a:solidFill>
                <a:latin typeface="Raleway Bold"/>
                <a:ea typeface="Raleway Bold"/>
                <a:cs typeface="Raleway Bold"/>
                <a:sym typeface="Raleway Bold"/>
              </a:rPr>
              <a:t>La descentralización ha permitido a los gobiernos regionales y locales asumir roles estratégicos en la administración de recursos y toma de decisiones en áreas como educación, salud y desarrollo económico.</a:t>
            </a:r>
          </a:p>
        </p:txBody>
      </p:sp>
      <p:sp>
        <p:nvSpPr>
          <p:cNvPr name="TextBox 14" id="14"/>
          <p:cNvSpPr txBox="true"/>
          <p:nvPr/>
        </p:nvSpPr>
        <p:spPr>
          <a:xfrm rot="0">
            <a:off x="2354690" y="3326130"/>
            <a:ext cx="3426661" cy="527685"/>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Impactos positivos</a:t>
            </a:r>
          </a:p>
        </p:txBody>
      </p:sp>
      <p:sp>
        <p:nvSpPr>
          <p:cNvPr name="TextBox 15" id="15"/>
          <p:cNvSpPr txBox="true"/>
          <p:nvPr/>
        </p:nvSpPr>
        <p:spPr>
          <a:xfrm rot="0">
            <a:off x="1531425" y="3957860"/>
            <a:ext cx="7635446" cy="18230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Ejecución de proyectos adaptados a las prioridades de cada región, como infraestructura educativa en áreas rurales y centros de salud en zonas de difícil acceso</a:t>
            </a:r>
          </a:p>
        </p:txBody>
      </p:sp>
      <p:sp>
        <p:nvSpPr>
          <p:cNvPr name="TextBox 16" id="16"/>
          <p:cNvSpPr txBox="true"/>
          <p:nvPr/>
        </p:nvSpPr>
        <p:spPr>
          <a:xfrm rot="0">
            <a:off x="9990136" y="3326130"/>
            <a:ext cx="3426661" cy="527685"/>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Desafios</a:t>
            </a:r>
          </a:p>
        </p:txBody>
      </p:sp>
      <p:sp>
        <p:nvSpPr>
          <p:cNvPr name="TextBox 17" id="17"/>
          <p:cNvSpPr txBox="true"/>
          <p:nvPr/>
        </p:nvSpPr>
        <p:spPr>
          <a:xfrm rot="0">
            <a:off x="9166871" y="3957860"/>
            <a:ext cx="7635446" cy="18230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En varias regiones, la falta de capacidad administrativa y problemas de corrupción han limitado la efectividad en la ejecución de presupuestos y en la prestación de servicios básicos.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31425" y="2762369"/>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2484780" y="5752370"/>
            <a:ext cx="3796098" cy="379609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6907" y="0"/>
                  </a:moveTo>
                  <a:lnTo>
                    <a:pt x="765893" y="0"/>
                  </a:lnTo>
                  <a:cubicBezTo>
                    <a:pt x="778333" y="0"/>
                    <a:pt x="790264" y="4942"/>
                    <a:pt x="799061" y="13739"/>
                  </a:cubicBezTo>
                  <a:cubicBezTo>
                    <a:pt x="807858" y="22536"/>
                    <a:pt x="812800" y="34467"/>
                    <a:pt x="812800" y="46907"/>
                  </a:cubicBezTo>
                  <a:lnTo>
                    <a:pt x="812800" y="765893"/>
                  </a:lnTo>
                  <a:cubicBezTo>
                    <a:pt x="812800" y="778333"/>
                    <a:pt x="807858" y="790264"/>
                    <a:pt x="799061" y="799061"/>
                  </a:cubicBezTo>
                  <a:cubicBezTo>
                    <a:pt x="790264" y="807858"/>
                    <a:pt x="778333" y="812800"/>
                    <a:pt x="765893" y="812800"/>
                  </a:cubicBezTo>
                  <a:lnTo>
                    <a:pt x="46907" y="812800"/>
                  </a:lnTo>
                  <a:cubicBezTo>
                    <a:pt x="34467" y="812800"/>
                    <a:pt x="22536" y="807858"/>
                    <a:pt x="13739" y="799061"/>
                  </a:cubicBezTo>
                  <a:cubicBezTo>
                    <a:pt x="4942" y="790264"/>
                    <a:pt x="0" y="778333"/>
                    <a:pt x="0" y="765893"/>
                  </a:cubicBezTo>
                  <a:lnTo>
                    <a:pt x="0" y="46907"/>
                  </a:lnTo>
                  <a:cubicBezTo>
                    <a:pt x="0" y="34467"/>
                    <a:pt x="4942" y="22536"/>
                    <a:pt x="13739" y="13739"/>
                  </a:cubicBezTo>
                  <a:cubicBezTo>
                    <a:pt x="22536" y="4942"/>
                    <a:pt x="34467" y="0"/>
                    <a:pt x="46907" y="0"/>
                  </a:cubicBezTo>
                  <a:close/>
                </a:path>
              </a:pathLst>
            </a:custGeom>
            <a:blipFill>
              <a:blip r:embed="rId13"/>
              <a:stretch>
                <a:fillRect l="-16666" t="0" r="-16666" b="0"/>
              </a:stretch>
            </a:blipFill>
          </p:spPr>
        </p:sp>
      </p:grpSp>
      <p:sp>
        <p:nvSpPr>
          <p:cNvPr name="Freeform 9" id="9"/>
          <p:cNvSpPr/>
          <p:nvPr/>
        </p:nvSpPr>
        <p:spPr>
          <a:xfrm flipH="false" flipV="false" rot="0">
            <a:off x="9166871" y="2762369"/>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0729313" y="5752370"/>
            <a:ext cx="3796098" cy="379609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6907" y="0"/>
                  </a:moveTo>
                  <a:lnTo>
                    <a:pt x="765893" y="0"/>
                  </a:lnTo>
                  <a:cubicBezTo>
                    <a:pt x="778333" y="0"/>
                    <a:pt x="790264" y="4942"/>
                    <a:pt x="799061" y="13739"/>
                  </a:cubicBezTo>
                  <a:cubicBezTo>
                    <a:pt x="807858" y="22536"/>
                    <a:pt x="812800" y="34467"/>
                    <a:pt x="812800" y="46907"/>
                  </a:cubicBezTo>
                  <a:lnTo>
                    <a:pt x="812800" y="765893"/>
                  </a:lnTo>
                  <a:cubicBezTo>
                    <a:pt x="812800" y="778333"/>
                    <a:pt x="807858" y="790264"/>
                    <a:pt x="799061" y="799061"/>
                  </a:cubicBezTo>
                  <a:cubicBezTo>
                    <a:pt x="790264" y="807858"/>
                    <a:pt x="778333" y="812800"/>
                    <a:pt x="765893" y="812800"/>
                  </a:cubicBezTo>
                  <a:lnTo>
                    <a:pt x="46907" y="812800"/>
                  </a:lnTo>
                  <a:cubicBezTo>
                    <a:pt x="34467" y="812800"/>
                    <a:pt x="22536" y="807858"/>
                    <a:pt x="13739" y="799061"/>
                  </a:cubicBezTo>
                  <a:cubicBezTo>
                    <a:pt x="4942" y="790264"/>
                    <a:pt x="0" y="778333"/>
                    <a:pt x="0" y="765893"/>
                  </a:cubicBezTo>
                  <a:lnTo>
                    <a:pt x="0" y="46907"/>
                  </a:lnTo>
                  <a:cubicBezTo>
                    <a:pt x="0" y="34467"/>
                    <a:pt x="4942" y="22536"/>
                    <a:pt x="13739" y="13739"/>
                  </a:cubicBezTo>
                  <a:cubicBezTo>
                    <a:pt x="22536" y="4942"/>
                    <a:pt x="34467" y="0"/>
                    <a:pt x="46907" y="0"/>
                  </a:cubicBezTo>
                  <a:close/>
                </a:path>
              </a:pathLst>
            </a:custGeom>
            <a:blipFill>
              <a:blip r:embed="rId14"/>
              <a:stretch>
                <a:fillRect l="-25000" t="0" r="-25000" b="0"/>
              </a:stretch>
            </a:blipFill>
          </p:spPr>
        </p:sp>
      </p:grpSp>
      <p:sp>
        <p:nvSpPr>
          <p:cNvPr name="TextBox 12" id="12"/>
          <p:cNvSpPr txBox="true"/>
          <p:nvPr/>
        </p:nvSpPr>
        <p:spPr>
          <a:xfrm rot="0">
            <a:off x="1531409" y="900303"/>
            <a:ext cx="15225150" cy="591312"/>
          </a:xfrm>
          <a:prstGeom prst="rect">
            <a:avLst/>
          </a:prstGeom>
        </p:spPr>
        <p:txBody>
          <a:bodyPr anchor="t" rtlCol="false" tIns="0" lIns="0" bIns="0" rIns="0">
            <a:spAutoFit/>
          </a:bodyPr>
          <a:lstStyle/>
          <a:p>
            <a:pPr algn="l">
              <a:lnSpc>
                <a:spcPts val="4224"/>
              </a:lnSpc>
            </a:pPr>
            <a:r>
              <a:rPr lang="en-US" b="true" sz="4400">
                <a:solidFill>
                  <a:srgbClr val="E06666"/>
                </a:solidFill>
                <a:latin typeface="Arimo Bold"/>
                <a:ea typeface="Arimo Bold"/>
                <a:cs typeface="Arimo Bold"/>
                <a:sym typeface="Arimo Bold"/>
              </a:rPr>
              <a:t>Desigualdad Regional</a:t>
            </a:r>
          </a:p>
        </p:txBody>
      </p:sp>
      <p:sp>
        <p:nvSpPr>
          <p:cNvPr name="TextBox 13" id="13"/>
          <p:cNvSpPr txBox="true"/>
          <p:nvPr/>
        </p:nvSpPr>
        <p:spPr>
          <a:xfrm rot="0">
            <a:off x="1531409" y="1605915"/>
            <a:ext cx="15225150" cy="948690"/>
          </a:xfrm>
          <a:prstGeom prst="rect">
            <a:avLst/>
          </a:prstGeom>
        </p:spPr>
        <p:txBody>
          <a:bodyPr anchor="t" rtlCol="false" tIns="0" lIns="0" bIns="0" rIns="0">
            <a:spAutoFit/>
          </a:bodyPr>
          <a:lstStyle/>
          <a:p>
            <a:pPr algn="l">
              <a:lnSpc>
                <a:spcPts val="3899"/>
              </a:lnSpc>
            </a:pPr>
            <a:r>
              <a:rPr lang="en-US" b="true" sz="2599">
                <a:solidFill>
                  <a:srgbClr val="45818E"/>
                </a:solidFill>
                <a:latin typeface="Raleway Bold"/>
                <a:ea typeface="Raleway Bold"/>
                <a:cs typeface="Raleway Bold"/>
                <a:sym typeface="Raleway Bold"/>
              </a:rPr>
              <a:t>La descentralización ha tenido impactos desiguales en las regiones, beneficiando más a aquellas con mayores recursos naturales o mejor infraestructura.</a:t>
            </a:r>
          </a:p>
        </p:txBody>
      </p:sp>
      <p:sp>
        <p:nvSpPr>
          <p:cNvPr name="TextBox 14" id="14"/>
          <p:cNvSpPr txBox="true"/>
          <p:nvPr/>
        </p:nvSpPr>
        <p:spPr>
          <a:xfrm rot="0">
            <a:off x="2354690" y="2649855"/>
            <a:ext cx="4056279" cy="527685"/>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Regiones Favorecidas</a:t>
            </a:r>
          </a:p>
        </p:txBody>
      </p:sp>
      <p:sp>
        <p:nvSpPr>
          <p:cNvPr name="TextBox 15" id="15"/>
          <p:cNvSpPr txBox="true"/>
          <p:nvPr/>
        </p:nvSpPr>
        <p:spPr>
          <a:xfrm rot="0">
            <a:off x="1531425" y="3281585"/>
            <a:ext cx="7457511" cy="22802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Arequipa y Cusco han experimentado mejoras en infraestructura, servicios y empleo, sin embargo, en Lima, la acumulación de recursos sigue siendo mayor que en cualquier otra región, generando una diferencia en cuanto a inversión y oportunidades.</a:t>
            </a:r>
          </a:p>
        </p:txBody>
      </p:sp>
      <p:sp>
        <p:nvSpPr>
          <p:cNvPr name="TextBox 16" id="16"/>
          <p:cNvSpPr txBox="true"/>
          <p:nvPr/>
        </p:nvSpPr>
        <p:spPr>
          <a:xfrm rot="0">
            <a:off x="9990136" y="2649855"/>
            <a:ext cx="5274452" cy="527685"/>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Regiones Menos Favorecidas</a:t>
            </a:r>
          </a:p>
        </p:txBody>
      </p:sp>
      <p:sp>
        <p:nvSpPr>
          <p:cNvPr name="TextBox 17" id="17"/>
          <p:cNvSpPr txBox="true"/>
          <p:nvPr/>
        </p:nvSpPr>
        <p:spPr>
          <a:xfrm rot="0">
            <a:off x="9166871" y="3281585"/>
            <a:ext cx="7635446" cy="22802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Las regiones de la Amazonía y los Andes enfrentan limitaciones significativas en desarrollo económico. Esto ha generado una concentración de pobreza en algunas de estas regiones, especialmente en zonas rurales y de difícil acceso.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31425" y="2762369"/>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0">
            <a:off x="3062896" y="4917244"/>
            <a:ext cx="4153630" cy="41536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2870" y="0"/>
                  </a:moveTo>
                  <a:lnTo>
                    <a:pt x="769930" y="0"/>
                  </a:lnTo>
                  <a:cubicBezTo>
                    <a:pt x="781300" y="0"/>
                    <a:pt x="792204" y="4517"/>
                    <a:pt x="800244" y="12556"/>
                  </a:cubicBezTo>
                  <a:cubicBezTo>
                    <a:pt x="808283" y="20596"/>
                    <a:pt x="812800" y="31500"/>
                    <a:pt x="812800" y="42870"/>
                  </a:cubicBezTo>
                  <a:lnTo>
                    <a:pt x="812800" y="769930"/>
                  </a:lnTo>
                  <a:cubicBezTo>
                    <a:pt x="812800" y="781300"/>
                    <a:pt x="808283" y="792204"/>
                    <a:pt x="800244" y="800244"/>
                  </a:cubicBezTo>
                  <a:cubicBezTo>
                    <a:pt x="792204" y="808283"/>
                    <a:pt x="781300" y="812800"/>
                    <a:pt x="769930" y="812800"/>
                  </a:cubicBezTo>
                  <a:lnTo>
                    <a:pt x="42870" y="812800"/>
                  </a:lnTo>
                  <a:cubicBezTo>
                    <a:pt x="31500" y="812800"/>
                    <a:pt x="20596" y="808283"/>
                    <a:pt x="12556" y="800244"/>
                  </a:cubicBezTo>
                  <a:cubicBezTo>
                    <a:pt x="4517" y="792204"/>
                    <a:pt x="0" y="781300"/>
                    <a:pt x="0" y="769930"/>
                  </a:cubicBezTo>
                  <a:lnTo>
                    <a:pt x="0" y="42870"/>
                  </a:lnTo>
                  <a:cubicBezTo>
                    <a:pt x="0" y="31500"/>
                    <a:pt x="4517" y="20596"/>
                    <a:pt x="12556" y="12556"/>
                  </a:cubicBezTo>
                  <a:cubicBezTo>
                    <a:pt x="20596" y="4517"/>
                    <a:pt x="31500" y="0"/>
                    <a:pt x="42870" y="0"/>
                  </a:cubicBezTo>
                  <a:close/>
                </a:path>
              </a:pathLst>
            </a:custGeom>
            <a:blipFill>
              <a:blip r:embed="rId13"/>
              <a:stretch>
                <a:fillRect l="-6899" t="0" r="-6899" b="0"/>
              </a:stretch>
            </a:blipFill>
          </p:spPr>
        </p:sp>
      </p:grpSp>
      <p:sp>
        <p:nvSpPr>
          <p:cNvPr name="Freeform 9" id="9"/>
          <p:cNvSpPr/>
          <p:nvPr/>
        </p:nvSpPr>
        <p:spPr>
          <a:xfrm flipH="false" flipV="false" rot="0">
            <a:off x="9166871" y="2762369"/>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0868142" y="4837970"/>
            <a:ext cx="4232904" cy="42329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2067" y="0"/>
                  </a:moveTo>
                  <a:lnTo>
                    <a:pt x="770733" y="0"/>
                  </a:lnTo>
                  <a:cubicBezTo>
                    <a:pt x="793966" y="0"/>
                    <a:pt x="812800" y="18834"/>
                    <a:pt x="812800" y="42067"/>
                  </a:cubicBezTo>
                  <a:lnTo>
                    <a:pt x="812800" y="770733"/>
                  </a:lnTo>
                  <a:cubicBezTo>
                    <a:pt x="812800" y="793966"/>
                    <a:pt x="793966" y="812800"/>
                    <a:pt x="770733" y="812800"/>
                  </a:cubicBezTo>
                  <a:lnTo>
                    <a:pt x="42067" y="812800"/>
                  </a:lnTo>
                  <a:cubicBezTo>
                    <a:pt x="18834" y="812800"/>
                    <a:pt x="0" y="793966"/>
                    <a:pt x="0" y="770733"/>
                  </a:cubicBezTo>
                  <a:lnTo>
                    <a:pt x="0" y="42067"/>
                  </a:lnTo>
                  <a:cubicBezTo>
                    <a:pt x="0" y="18834"/>
                    <a:pt x="18834" y="0"/>
                    <a:pt x="42067" y="0"/>
                  </a:cubicBezTo>
                  <a:close/>
                </a:path>
              </a:pathLst>
            </a:custGeom>
            <a:blipFill>
              <a:blip r:embed="rId14"/>
              <a:stretch>
                <a:fillRect l="0" t="0" r="-75757" b="0"/>
              </a:stretch>
            </a:blipFill>
          </p:spPr>
        </p:sp>
      </p:grpSp>
      <p:sp>
        <p:nvSpPr>
          <p:cNvPr name="TextBox 12" id="12"/>
          <p:cNvSpPr txBox="true"/>
          <p:nvPr/>
        </p:nvSpPr>
        <p:spPr>
          <a:xfrm rot="0">
            <a:off x="1531409" y="900303"/>
            <a:ext cx="15225150" cy="591312"/>
          </a:xfrm>
          <a:prstGeom prst="rect">
            <a:avLst/>
          </a:prstGeom>
        </p:spPr>
        <p:txBody>
          <a:bodyPr anchor="t" rtlCol="false" tIns="0" lIns="0" bIns="0" rIns="0">
            <a:spAutoFit/>
          </a:bodyPr>
          <a:lstStyle/>
          <a:p>
            <a:pPr algn="l">
              <a:lnSpc>
                <a:spcPts val="4224"/>
              </a:lnSpc>
            </a:pPr>
            <a:r>
              <a:rPr lang="en-US" b="true" sz="4400">
                <a:solidFill>
                  <a:srgbClr val="E06666"/>
                </a:solidFill>
                <a:latin typeface="Arimo Bold"/>
                <a:ea typeface="Arimo Bold"/>
                <a:cs typeface="Arimo Bold"/>
                <a:sym typeface="Arimo Bold"/>
              </a:rPr>
              <a:t>Identidad y Cultura Regional</a:t>
            </a:r>
          </a:p>
        </p:txBody>
      </p:sp>
      <p:sp>
        <p:nvSpPr>
          <p:cNvPr name="TextBox 13" id="13"/>
          <p:cNvSpPr txBox="true"/>
          <p:nvPr/>
        </p:nvSpPr>
        <p:spPr>
          <a:xfrm rot="0">
            <a:off x="1531409" y="1605915"/>
            <a:ext cx="15225150" cy="948690"/>
          </a:xfrm>
          <a:prstGeom prst="rect">
            <a:avLst/>
          </a:prstGeom>
        </p:spPr>
        <p:txBody>
          <a:bodyPr anchor="t" rtlCol="false" tIns="0" lIns="0" bIns="0" rIns="0">
            <a:spAutoFit/>
          </a:bodyPr>
          <a:lstStyle/>
          <a:p>
            <a:pPr algn="l">
              <a:lnSpc>
                <a:spcPts val="3899"/>
              </a:lnSpc>
            </a:pPr>
            <a:r>
              <a:rPr lang="en-US" b="true" sz="2599">
                <a:solidFill>
                  <a:srgbClr val="45818E"/>
                </a:solidFill>
                <a:latin typeface="Raleway Bold"/>
                <a:ea typeface="Raleway Bold"/>
                <a:cs typeface="Raleway Bold"/>
                <a:sym typeface="Raleway Bold"/>
              </a:rPr>
              <a:t>La descentralización ha ayudado a las regiones a fortalecer su identidad cultural y a promover sus lenguas y tradiciones.</a:t>
            </a:r>
          </a:p>
        </p:txBody>
      </p:sp>
      <p:sp>
        <p:nvSpPr>
          <p:cNvPr name="TextBox 14" id="14"/>
          <p:cNvSpPr txBox="true"/>
          <p:nvPr/>
        </p:nvSpPr>
        <p:spPr>
          <a:xfrm rot="0">
            <a:off x="2354690" y="2649855"/>
            <a:ext cx="5570042" cy="527685"/>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Preservación de costumbres</a:t>
            </a:r>
          </a:p>
        </p:txBody>
      </p:sp>
      <p:sp>
        <p:nvSpPr>
          <p:cNvPr name="TextBox 15" id="15"/>
          <p:cNvSpPr txBox="true"/>
          <p:nvPr/>
        </p:nvSpPr>
        <p:spPr>
          <a:xfrm rot="0">
            <a:off x="1531425" y="3281585"/>
            <a:ext cx="7457511" cy="18230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Se organizan festivales y eventos culturales han ayudado a preservar las danzas y costumbres originarias de las diferentes regiones.</a:t>
            </a:r>
          </a:p>
          <a:p>
            <a:pPr algn="l">
              <a:lnSpc>
                <a:spcPts val="3600"/>
              </a:lnSpc>
            </a:pPr>
          </a:p>
        </p:txBody>
      </p:sp>
      <p:sp>
        <p:nvSpPr>
          <p:cNvPr name="TextBox 16" id="16"/>
          <p:cNvSpPr txBox="true"/>
          <p:nvPr/>
        </p:nvSpPr>
        <p:spPr>
          <a:xfrm rot="0">
            <a:off x="9990136" y="2649855"/>
            <a:ext cx="6348736" cy="527685"/>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Preservación de lenguas originarias</a:t>
            </a:r>
          </a:p>
        </p:txBody>
      </p:sp>
      <p:sp>
        <p:nvSpPr>
          <p:cNvPr name="TextBox 17" id="17"/>
          <p:cNvSpPr txBox="true"/>
          <p:nvPr/>
        </p:nvSpPr>
        <p:spPr>
          <a:xfrm rot="0">
            <a:off x="9166871" y="3281585"/>
            <a:ext cx="7635446" cy="13658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Programas educativos en lenguas originarias contribuyendo a la educación bilingüe y a la preservación de las lenguas indígenas.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3EE"/>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321676" y="3478668"/>
            <a:ext cx="11512190" cy="7005830"/>
          </a:xfrm>
          <a:custGeom>
            <a:avLst/>
            <a:gdLst/>
            <a:ahLst/>
            <a:cxnLst/>
            <a:rect r="r" b="b" t="t" l="l"/>
            <a:pathLst>
              <a:path h="7005830" w="11512190">
                <a:moveTo>
                  <a:pt x="0" y="0"/>
                </a:moveTo>
                <a:lnTo>
                  <a:pt x="11512190" y="0"/>
                </a:lnTo>
                <a:lnTo>
                  <a:pt x="11512190" y="7005830"/>
                </a:lnTo>
                <a:lnTo>
                  <a:pt x="0" y="7005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363602" y="306102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1245930" y="1440732"/>
            <a:ext cx="388136" cy="388136"/>
            <a:chOff x="0" y="0"/>
            <a:chExt cx="517515" cy="517515"/>
          </a:xfrm>
        </p:grpSpPr>
        <p:sp>
          <p:nvSpPr>
            <p:cNvPr name="Freeform 7" id="7"/>
            <p:cNvSpPr/>
            <p:nvPr/>
          </p:nvSpPr>
          <p:spPr>
            <a:xfrm flipH="false" flipV="false" rot="0">
              <a:off x="0" y="0"/>
              <a:ext cx="517398" cy="517525"/>
            </a:xfrm>
            <a:custGeom>
              <a:avLst/>
              <a:gdLst/>
              <a:ahLst/>
              <a:cxnLst/>
              <a:rect r="r" b="b" t="t" l="l"/>
              <a:pathLst>
                <a:path h="517525" w="517398">
                  <a:moveTo>
                    <a:pt x="177419" y="0"/>
                  </a:moveTo>
                  <a:lnTo>
                    <a:pt x="177419" y="77343"/>
                  </a:lnTo>
                  <a:lnTo>
                    <a:pt x="84709" y="77343"/>
                  </a:lnTo>
                  <a:lnTo>
                    <a:pt x="84709" y="177546"/>
                  </a:lnTo>
                  <a:lnTo>
                    <a:pt x="0" y="177546"/>
                  </a:lnTo>
                  <a:lnTo>
                    <a:pt x="0" y="340106"/>
                  </a:lnTo>
                  <a:lnTo>
                    <a:pt x="84709" y="340106"/>
                  </a:lnTo>
                  <a:lnTo>
                    <a:pt x="84709" y="440309"/>
                  </a:lnTo>
                  <a:lnTo>
                    <a:pt x="177419" y="440309"/>
                  </a:lnTo>
                  <a:lnTo>
                    <a:pt x="177419" y="517525"/>
                  </a:lnTo>
                  <a:lnTo>
                    <a:pt x="339979" y="517525"/>
                  </a:lnTo>
                  <a:lnTo>
                    <a:pt x="339979" y="440182"/>
                  </a:lnTo>
                  <a:lnTo>
                    <a:pt x="440182" y="440182"/>
                  </a:lnTo>
                  <a:lnTo>
                    <a:pt x="440182" y="340106"/>
                  </a:lnTo>
                  <a:lnTo>
                    <a:pt x="517398" y="340106"/>
                  </a:lnTo>
                  <a:lnTo>
                    <a:pt x="517398" y="177419"/>
                  </a:lnTo>
                  <a:lnTo>
                    <a:pt x="440182" y="177419"/>
                  </a:lnTo>
                  <a:lnTo>
                    <a:pt x="440182" y="77343"/>
                  </a:lnTo>
                  <a:lnTo>
                    <a:pt x="340106" y="77343"/>
                  </a:lnTo>
                  <a:lnTo>
                    <a:pt x="340106" y="0"/>
                  </a:lnTo>
                  <a:close/>
                </a:path>
              </a:pathLst>
            </a:custGeom>
            <a:solidFill>
              <a:srgbClr val="D0E0E3"/>
            </a:solidFill>
          </p:spPr>
        </p:sp>
      </p:grpSp>
      <p:grpSp>
        <p:nvGrpSpPr>
          <p:cNvPr name="Group 8" id="8"/>
          <p:cNvGrpSpPr/>
          <p:nvPr/>
        </p:nvGrpSpPr>
        <p:grpSpPr>
          <a:xfrm rot="0">
            <a:off x="1245930" y="4213882"/>
            <a:ext cx="388136" cy="388136"/>
            <a:chOff x="0" y="0"/>
            <a:chExt cx="517515" cy="517515"/>
          </a:xfrm>
        </p:grpSpPr>
        <p:sp>
          <p:nvSpPr>
            <p:cNvPr name="Freeform 9" id="9"/>
            <p:cNvSpPr/>
            <p:nvPr/>
          </p:nvSpPr>
          <p:spPr>
            <a:xfrm flipH="false" flipV="false" rot="0">
              <a:off x="0" y="0"/>
              <a:ext cx="517398" cy="517525"/>
            </a:xfrm>
            <a:custGeom>
              <a:avLst/>
              <a:gdLst/>
              <a:ahLst/>
              <a:cxnLst/>
              <a:rect r="r" b="b" t="t" l="l"/>
              <a:pathLst>
                <a:path h="517525" w="517398">
                  <a:moveTo>
                    <a:pt x="177419" y="0"/>
                  </a:moveTo>
                  <a:lnTo>
                    <a:pt x="177419" y="77343"/>
                  </a:lnTo>
                  <a:lnTo>
                    <a:pt x="84709" y="77343"/>
                  </a:lnTo>
                  <a:lnTo>
                    <a:pt x="84709" y="177546"/>
                  </a:lnTo>
                  <a:lnTo>
                    <a:pt x="0" y="177546"/>
                  </a:lnTo>
                  <a:lnTo>
                    <a:pt x="0" y="340106"/>
                  </a:lnTo>
                  <a:lnTo>
                    <a:pt x="84709" y="340106"/>
                  </a:lnTo>
                  <a:lnTo>
                    <a:pt x="84709" y="440309"/>
                  </a:lnTo>
                  <a:lnTo>
                    <a:pt x="177419" y="440309"/>
                  </a:lnTo>
                  <a:lnTo>
                    <a:pt x="177419" y="517525"/>
                  </a:lnTo>
                  <a:lnTo>
                    <a:pt x="339979" y="517525"/>
                  </a:lnTo>
                  <a:lnTo>
                    <a:pt x="339979" y="440182"/>
                  </a:lnTo>
                  <a:lnTo>
                    <a:pt x="440182" y="440182"/>
                  </a:lnTo>
                  <a:lnTo>
                    <a:pt x="440182" y="340106"/>
                  </a:lnTo>
                  <a:lnTo>
                    <a:pt x="517398" y="340106"/>
                  </a:lnTo>
                  <a:lnTo>
                    <a:pt x="517398" y="177419"/>
                  </a:lnTo>
                  <a:lnTo>
                    <a:pt x="440182" y="177419"/>
                  </a:lnTo>
                  <a:lnTo>
                    <a:pt x="440182" y="77343"/>
                  </a:lnTo>
                  <a:lnTo>
                    <a:pt x="340106" y="77343"/>
                  </a:lnTo>
                  <a:lnTo>
                    <a:pt x="340106" y="0"/>
                  </a:lnTo>
                  <a:close/>
                </a:path>
              </a:pathLst>
            </a:custGeom>
            <a:solidFill>
              <a:srgbClr val="D0E0E3"/>
            </a:solidFill>
          </p:spPr>
        </p:sp>
      </p:grpSp>
      <p:grpSp>
        <p:nvGrpSpPr>
          <p:cNvPr name="Group 10" id="10"/>
          <p:cNvGrpSpPr/>
          <p:nvPr/>
        </p:nvGrpSpPr>
        <p:grpSpPr>
          <a:xfrm rot="0">
            <a:off x="1245930" y="7173682"/>
            <a:ext cx="388136" cy="388136"/>
            <a:chOff x="0" y="0"/>
            <a:chExt cx="517515" cy="517515"/>
          </a:xfrm>
        </p:grpSpPr>
        <p:sp>
          <p:nvSpPr>
            <p:cNvPr name="Freeform 11" id="11"/>
            <p:cNvSpPr/>
            <p:nvPr/>
          </p:nvSpPr>
          <p:spPr>
            <a:xfrm flipH="false" flipV="false" rot="0">
              <a:off x="0" y="0"/>
              <a:ext cx="517398" cy="517525"/>
            </a:xfrm>
            <a:custGeom>
              <a:avLst/>
              <a:gdLst/>
              <a:ahLst/>
              <a:cxnLst/>
              <a:rect r="r" b="b" t="t" l="l"/>
              <a:pathLst>
                <a:path h="517525" w="517398">
                  <a:moveTo>
                    <a:pt x="177419" y="0"/>
                  </a:moveTo>
                  <a:lnTo>
                    <a:pt x="177419" y="77343"/>
                  </a:lnTo>
                  <a:lnTo>
                    <a:pt x="84709" y="77343"/>
                  </a:lnTo>
                  <a:lnTo>
                    <a:pt x="84709" y="177546"/>
                  </a:lnTo>
                  <a:lnTo>
                    <a:pt x="0" y="177546"/>
                  </a:lnTo>
                  <a:lnTo>
                    <a:pt x="0" y="340106"/>
                  </a:lnTo>
                  <a:lnTo>
                    <a:pt x="84709" y="340106"/>
                  </a:lnTo>
                  <a:lnTo>
                    <a:pt x="84709" y="440309"/>
                  </a:lnTo>
                  <a:lnTo>
                    <a:pt x="177419" y="440309"/>
                  </a:lnTo>
                  <a:lnTo>
                    <a:pt x="177419" y="517525"/>
                  </a:lnTo>
                  <a:lnTo>
                    <a:pt x="339979" y="517525"/>
                  </a:lnTo>
                  <a:lnTo>
                    <a:pt x="339979" y="440182"/>
                  </a:lnTo>
                  <a:lnTo>
                    <a:pt x="440182" y="440182"/>
                  </a:lnTo>
                  <a:lnTo>
                    <a:pt x="440182" y="340106"/>
                  </a:lnTo>
                  <a:lnTo>
                    <a:pt x="517398" y="340106"/>
                  </a:lnTo>
                  <a:lnTo>
                    <a:pt x="517398" y="177419"/>
                  </a:lnTo>
                  <a:lnTo>
                    <a:pt x="440182" y="177419"/>
                  </a:lnTo>
                  <a:lnTo>
                    <a:pt x="440182" y="77343"/>
                  </a:lnTo>
                  <a:lnTo>
                    <a:pt x="340106" y="77343"/>
                  </a:lnTo>
                  <a:lnTo>
                    <a:pt x="340106" y="0"/>
                  </a:lnTo>
                  <a:close/>
                </a:path>
              </a:pathLst>
            </a:custGeom>
            <a:solidFill>
              <a:srgbClr val="D0E0E3"/>
            </a:solidFill>
          </p:spPr>
        </p:sp>
      </p:grpSp>
      <p:sp>
        <p:nvSpPr>
          <p:cNvPr name="TextBox 12" id="12"/>
          <p:cNvSpPr txBox="true"/>
          <p:nvPr/>
        </p:nvSpPr>
        <p:spPr>
          <a:xfrm rot="0">
            <a:off x="1439998" y="3111241"/>
            <a:ext cx="12014405" cy="2641122"/>
          </a:xfrm>
          <a:prstGeom prst="rect">
            <a:avLst/>
          </a:prstGeom>
        </p:spPr>
        <p:txBody>
          <a:bodyPr anchor="t" rtlCol="false" tIns="0" lIns="0" bIns="0" rIns="0">
            <a:spAutoFit/>
          </a:bodyPr>
          <a:lstStyle/>
          <a:p>
            <a:pPr algn="l">
              <a:lnSpc>
                <a:spcPts val="9984"/>
              </a:lnSpc>
            </a:pPr>
            <a:r>
              <a:rPr lang="en-US" sz="10401" b="true">
                <a:solidFill>
                  <a:srgbClr val="006660"/>
                </a:solidFill>
                <a:latin typeface="Arimo Bold"/>
                <a:ea typeface="Arimo Bold"/>
                <a:cs typeface="Arimo Bold"/>
                <a:sym typeface="Arimo Bold"/>
              </a:rPr>
              <a:t>Desafíos y Limitaciones</a:t>
            </a:r>
            <a:r>
              <a:rPr lang="en-US" sz="10401" b="true">
                <a:solidFill>
                  <a:srgbClr val="E06666"/>
                </a:solidFill>
                <a:latin typeface="Arimo Bold"/>
                <a:ea typeface="Arimo Bold"/>
                <a:cs typeface="Arimo Bold"/>
                <a:sym typeface="Arimo Bold"/>
              </a:rPr>
              <a:t> </a:t>
            </a:r>
          </a:p>
        </p:txBody>
      </p:sp>
      <p:sp>
        <p:nvSpPr>
          <p:cNvPr name="TextBox 13" id="13"/>
          <p:cNvSpPr txBox="true"/>
          <p:nvPr/>
        </p:nvSpPr>
        <p:spPr>
          <a:xfrm rot="0">
            <a:off x="1797305" y="1361669"/>
            <a:ext cx="1383986" cy="1086732"/>
          </a:xfrm>
          <a:prstGeom prst="rect">
            <a:avLst/>
          </a:prstGeom>
        </p:spPr>
        <p:txBody>
          <a:bodyPr anchor="t" rtlCol="false" tIns="0" lIns="0" bIns="0" rIns="0">
            <a:spAutoFit/>
          </a:bodyPr>
          <a:lstStyle/>
          <a:p>
            <a:pPr algn="l">
              <a:lnSpc>
                <a:spcPts val="7827"/>
              </a:lnSpc>
            </a:pPr>
            <a:r>
              <a:rPr lang="en-US" sz="8153">
                <a:solidFill>
                  <a:srgbClr val="E06666"/>
                </a:solidFill>
                <a:latin typeface="Arimo"/>
                <a:ea typeface="Arimo"/>
                <a:cs typeface="Arimo"/>
                <a:sym typeface="Arimo"/>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9988603" y="6074286"/>
            <a:ext cx="5991981" cy="3607418"/>
          </a:xfrm>
          <a:custGeom>
            <a:avLst/>
            <a:gdLst/>
            <a:ahLst/>
            <a:cxnLst/>
            <a:rect r="r" b="b" t="t" l="l"/>
            <a:pathLst>
              <a:path h="3607418" w="5991981">
                <a:moveTo>
                  <a:pt x="0" y="0"/>
                </a:moveTo>
                <a:lnTo>
                  <a:pt x="5991982" y="0"/>
                </a:lnTo>
                <a:lnTo>
                  <a:pt x="5991982" y="3607418"/>
                </a:lnTo>
                <a:lnTo>
                  <a:pt x="0" y="3607418"/>
                </a:lnTo>
                <a:lnTo>
                  <a:pt x="0" y="0"/>
                </a:lnTo>
                <a:close/>
              </a:path>
            </a:pathLst>
          </a:custGeom>
          <a:blipFill>
            <a:blip r:embed="rId11"/>
            <a:stretch>
              <a:fillRect l="-8583" t="-23263" r="-9939" b="-24388"/>
            </a:stretch>
          </a:blipFill>
        </p:spPr>
      </p:sp>
      <p:sp>
        <p:nvSpPr>
          <p:cNvPr name="Freeform 7" id="7"/>
          <p:cNvSpPr/>
          <p:nvPr/>
        </p:nvSpPr>
        <p:spPr>
          <a:xfrm flipH="false" flipV="false" rot="0">
            <a:off x="2224135" y="6000498"/>
            <a:ext cx="5798320" cy="3297795"/>
          </a:xfrm>
          <a:custGeom>
            <a:avLst/>
            <a:gdLst/>
            <a:ahLst/>
            <a:cxnLst/>
            <a:rect r="r" b="b" t="t" l="l"/>
            <a:pathLst>
              <a:path h="3297795" w="5798320">
                <a:moveTo>
                  <a:pt x="0" y="0"/>
                </a:moveTo>
                <a:lnTo>
                  <a:pt x="5798320" y="0"/>
                </a:lnTo>
                <a:lnTo>
                  <a:pt x="5798320" y="3297795"/>
                </a:lnTo>
                <a:lnTo>
                  <a:pt x="0" y="3297795"/>
                </a:lnTo>
                <a:lnTo>
                  <a:pt x="0" y="0"/>
                </a:lnTo>
                <a:close/>
              </a:path>
            </a:pathLst>
          </a:custGeom>
          <a:blipFill>
            <a:blip r:embed="rId12"/>
            <a:stretch>
              <a:fillRect l="0" t="0" r="0" b="0"/>
            </a:stretch>
          </a:blipFill>
        </p:spPr>
      </p:sp>
      <p:sp>
        <p:nvSpPr>
          <p:cNvPr name="TextBox 8" id="8"/>
          <p:cNvSpPr txBox="true"/>
          <p:nvPr/>
        </p:nvSpPr>
        <p:spPr>
          <a:xfrm rot="0">
            <a:off x="1531409" y="1310703"/>
            <a:ext cx="15225150" cy="591312"/>
          </a:xfrm>
          <a:prstGeom prst="rect">
            <a:avLst/>
          </a:prstGeom>
        </p:spPr>
        <p:txBody>
          <a:bodyPr anchor="t" rtlCol="false" tIns="0" lIns="0" bIns="0" rIns="0">
            <a:spAutoFit/>
          </a:bodyPr>
          <a:lstStyle/>
          <a:p>
            <a:pPr algn="l">
              <a:lnSpc>
                <a:spcPts val="4224"/>
              </a:lnSpc>
            </a:pPr>
            <a:r>
              <a:rPr lang="en-US" sz="4400">
                <a:solidFill>
                  <a:srgbClr val="E06666"/>
                </a:solidFill>
                <a:latin typeface="Arimo"/>
                <a:ea typeface="Arimo"/>
                <a:cs typeface="Arimo"/>
                <a:sym typeface="Arimo"/>
              </a:rPr>
              <a:t>Desafío: Gestión y elección de nuevos puntos de servicios</a:t>
            </a:r>
          </a:p>
        </p:txBody>
      </p:sp>
      <p:sp>
        <p:nvSpPr>
          <p:cNvPr name="TextBox 9" id="9"/>
          <p:cNvSpPr txBox="true"/>
          <p:nvPr/>
        </p:nvSpPr>
        <p:spPr>
          <a:xfrm rot="0">
            <a:off x="1531409" y="2662460"/>
            <a:ext cx="7457511" cy="27374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Se necesita hacer un estudio sobre las regiones y provincias del Perú para poder determinar los servicios más importantes  para expandir en primer lugar. Luego, las ubicaciones de estos, desarrollar el plan de gestión, analizar los requirimientos de presupuesto y mano de obra futura, etc.</a:t>
            </a:r>
          </a:p>
        </p:txBody>
      </p:sp>
      <p:sp>
        <p:nvSpPr>
          <p:cNvPr name="TextBox 10" id="10"/>
          <p:cNvSpPr txBox="true"/>
          <p:nvPr/>
        </p:nvSpPr>
        <p:spPr>
          <a:xfrm rot="0">
            <a:off x="9166871" y="2662460"/>
            <a:ext cx="7635446" cy="31946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La descentralización se un proceso que acaba en una centralización a menor nivel. No se puede expandir la disponibilidad de un servicio infinitamente, por lo que algunos lugares necesitarán sí o sí de un centro cercano, mas no uno propio. Es por esto que un plan de gestión es necesario, ya que se debe equilibrar costos con disponibilidad de servicio.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9166871" y="2762369"/>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0524806" y="2300364"/>
            <a:ext cx="6164413" cy="3871251"/>
          </a:xfrm>
          <a:custGeom>
            <a:avLst/>
            <a:gdLst/>
            <a:ahLst/>
            <a:cxnLst/>
            <a:rect r="r" b="b" t="t" l="l"/>
            <a:pathLst>
              <a:path h="3871251" w="6164413">
                <a:moveTo>
                  <a:pt x="0" y="0"/>
                </a:moveTo>
                <a:lnTo>
                  <a:pt x="6164412" y="0"/>
                </a:lnTo>
                <a:lnTo>
                  <a:pt x="6164412" y="3871251"/>
                </a:lnTo>
                <a:lnTo>
                  <a:pt x="0" y="3871251"/>
                </a:lnTo>
                <a:lnTo>
                  <a:pt x="0" y="0"/>
                </a:lnTo>
                <a:close/>
              </a:path>
            </a:pathLst>
          </a:custGeom>
          <a:blipFill>
            <a:blip r:embed="rId13"/>
            <a:stretch>
              <a:fillRect l="0" t="0" r="0" b="0"/>
            </a:stretch>
          </a:blipFill>
        </p:spPr>
      </p:sp>
      <p:sp>
        <p:nvSpPr>
          <p:cNvPr name="Freeform 8" id="8"/>
          <p:cNvSpPr/>
          <p:nvPr/>
        </p:nvSpPr>
        <p:spPr>
          <a:xfrm flipH="false" flipV="false" rot="0">
            <a:off x="2855484" y="6171615"/>
            <a:ext cx="4879514" cy="3415660"/>
          </a:xfrm>
          <a:custGeom>
            <a:avLst/>
            <a:gdLst/>
            <a:ahLst/>
            <a:cxnLst/>
            <a:rect r="r" b="b" t="t" l="l"/>
            <a:pathLst>
              <a:path h="3415660" w="4879514">
                <a:moveTo>
                  <a:pt x="0" y="0"/>
                </a:moveTo>
                <a:lnTo>
                  <a:pt x="4879514" y="0"/>
                </a:lnTo>
                <a:lnTo>
                  <a:pt x="4879514" y="3415660"/>
                </a:lnTo>
                <a:lnTo>
                  <a:pt x="0" y="3415660"/>
                </a:lnTo>
                <a:lnTo>
                  <a:pt x="0" y="0"/>
                </a:lnTo>
                <a:close/>
              </a:path>
            </a:pathLst>
          </a:custGeom>
          <a:blipFill>
            <a:blip r:embed="rId14"/>
            <a:stretch>
              <a:fillRect l="0" t="0" r="0" b="0"/>
            </a:stretch>
          </a:blipFill>
        </p:spPr>
      </p:sp>
      <p:sp>
        <p:nvSpPr>
          <p:cNvPr name="TextBox 9" id="9"/>
          <p:cNvSpPr txBox="true"/>
          <p:nvPr/>
        </p:nvSpPr>
        <p:spPr>
          <a:xfrm rot="0">
            <a:off x="1531409" y="900303"/>
            <a:ext cx="15225150" cy="591312"/>
          </a:xfrm>
          <a:prstGeom prst="rect">
            <a:avLst/>
          </a:prstGeom>
        </p:spPr>
        <p:txBody>
          <a:bodyPr anchor="t" rtlCol="false" tIns="0" lIns="0" bIns="0" rIns="0">
            <a:spAutoFit/>
          </a:bodyPr>
          <a:lstStyle/>
          <a:p>
            <a:pPr algn="l">
              <a:lnSpc>
                <a:spcPts val="4224"/>
              </a:lnSpc>
            </a:pPr>
            <a:r>
              <a:rPr lang="en-US" b="true" sz="4400">
                <a:solidFill>
                  <a:srgbClr val="E06666"/>
                </a:solidFill>
                <a:latin typeface="Arimo Bold"/>
                <a:ea typeface="Arimo Bold"/>
                <a:cs typeface="Arimo Bold"/>
                <a:sym typeface="Arimo Bold"/>
              </a:rPr>
              <a:t>Limitación infraestructural</a:t>
            </a:r>
          </a:p>
        </p:txBody>
      </p:sp>
      <p:sp>
        <p:nvSpPr>
          <p:cNvPr name="TextBox 10" id="10"/>
          <p:cNvSpPr txBox="true"/>
          <p:nvPr/>
        </p:nvSpPr>
        <p:spPr>
          <a:xfrm rot="0">
            <a:off x="1566485" y="2824385"/>
            <a:ext cx="7457511" cy="27374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Luego de una gestión para la elección de los nuevos puntos de dispersión, se hace presente la situación en la que no todos los puntos tienen los recursos, el área, la mano de obra capacitada, etc. para albergar un nuevo servicio de gran necesidad, por lo que los costos podrían dispararse más de lo previsto.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5758689" y="5747972"/>
            <a:ext cx="6816364" cy="3555127"/>
          </a:xfrm>
          <a:custGeom>
            <a:avLst/>
            <a:gdLst/>
            <a:ahLst/>
            <a:cxnLst/>
            <a:rect r="r" b="b" t="t" l="l"/>
            <a:pathLst>
              <a:path h="3555127" w="6816364">
                <a:moveTo>
                  <a:pt x="0" y="0"/>
                </a:moveTo>
                <a:lnTo>
                  <a:pt x="6816364" y="0"/>
                </a:lnTo>
                <a:lnTo>
                  <a:pt x="6816364" y="3555128"/>
                </a:lnTo>
                <a:lnTo>
                  <a:pt x="0" y="3555128"/>
                </a:lnTo>
                <a:lnTo>
                  <a:pt x="0" y="0"/>
                </a:lnTo>
                <a:close/>
              </a:path>
            </a:pathLst>
          </a:custGeom>
          <a:blipFill>
            <a:blip r:embed="rId11"/>
            <a:stretch>
              <a:fillRect l="0" t="0" r="0" b="0"/>
            </a:stretch>
          </a:blipFill>
        </p:spPr>
      </p:sp>
      <p:sp>
        <p:nvSpPr>
          <p:cNvPr name="TextBox 7" id="7"/>
          <p:cNvSpPr txBox="true"/>
          <p:nvPr/>
        </p:nvSpPr>
        <p:spPr>
          <a:xfrm rot="0">
            <a:off x="1531409" y="900303"/>
            <a:ext cx="15225150" cy="591312"/>
          </a:xfrm>
          <a:prstGeom prst="rect">
            <a:avLst/>
          </a:prstGeom>
        </p:spPr>
        <p:txBody>
          <a:bodyPr anchor="t" rtlCol="false" tIns="0" lIns="0" bIns="0" rIns="0">
            <a:spAutoFit/>
          </a:bodyPr>
          <a:lstStyle/>
          <a:p>
            <a:pPr algn="l">
              <a:lnSpc>
                <a:spcPts val="4224"/>
              </a:lnSpc>
            </a:pPr>
            <a:r>
              <a:rPr lang="en-US" sz="4400">
                <a:solidFill>
                  <a:srgbClr val="E06666"/>
                </a:solidFill>
                <a:latin typeface="Arimo"/>
                <a:ea typeface="Arimo"/>
                <a:cs typeface="Arimo"/>
                <a:sym typeface="Arimo"/>
              </a:rPr>
              <a:t>Inestabilidad política</a:t>
            </a:r>
          </a:p>
        </p:txBody>
      </p:sp>
      <p:sp>
        <p:nvSpPr>
          <p:cNvPr name="TextBox 8" id="8"/>
          <p:cNvSpPr txBox="true"/>
          <p:nvPr/>
        </p:nvSpPr>
        <p:spPr>
          <a:xfrm rot="0">
            <a:off x="1531409" y="2210387"/>
            <a:ext cx="11807902" cy="2737485"/>
          </a:xfrm>
          <a:prstGeom prst="rect">
            <a:avLst/>
          </a:prstGeom>
        </p:spPr>
        <p:txBody>
          <a:bodyPr anchor="t" rtlCol="false" tIns="0" lIns="0" bIns="0" rIns="0">
            <a:spAutoFit/>
          </a:bodyPr>
          <a:lstStyle/>
          <a:p>
            <a:pPr algn="l">
              <a:lnSpc>
                <a:spcPts val="3600"/>
              </a:lnSpc>
            </a:pPr>
            <a:r>
              <a:rPr lang="en-US" sz="2400">
                <a:solidFill>
                  <a:srgbClr val="325D79"/>
                </a:solidFill>
                <a:latin typeface="Raleway"/>
                <a:ea typeface="Raleway"/>
                <a:cs typeface="Raleway"/>
                <a:sym typeface="Raleway"/>
              </a:rPr>
              <a:t>El Perú es un país que estos últimos años ha psado por una gran inestabilidad política, lo que lleva a no concreatar planes a largo plazo o ni siquiera considerarlos, debido a lo complejos que stos pueden  llegar a ser. Este es el caso de la descentralización. Este es un proceso que necesita de mucho planeamiento y tiempo para poder ser desarrollado, pero con las ineficacia de las autoridades, su desarrollo puede ser ampliamente imposibilitado.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3EE"/>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321676" y="3478668"/>
            <a:ext cx="11512190" cy="7005830"/>
          </a:xfrm>
          <a:custGeom>
            <a:avLst/>
            <a:gdLst/>
            <a:ahLst/>
            <a:cxnLst/>
            <a:rect r="r" b="b" t="t" l="l"/>
            <a:pathLst>
              <a:path h="7005830" w="11512190">
                <a:moveTo>
                  <a:pt x="0" y="0"/>
                </a:moveTo>
                <a:lnTo>
                  <a:pt x="11512190" y="0"/>
                </a:lnTo>
                <a:lnTo>
                  <a:pt x="11512190" y="7005830"/>
                </a:lnTo>
                <a:lnTo>
                  <a:pt x="0" y="7005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363602" y="306102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1245930" y="1440732"/>
            <a:ext cx="388136" cy="388136"/>
            <a:chOff x="0" y="0"/>
            <a:chExt cx="517515" cy="517515"/>
          </a:xfrm>
        </p:grpSpPr>
        <p:sp>
          <p:nvSpPr>
            <p:cNvPr name="Freeform 7" id="7"/>
            <p:cNvSpPr/>
            <p:nvPr/>
          </p:nvSpPr>
          <p:spPr>
            <a:xfrm flipH="false" flipV="false" rot="0">
              <a:off x="0" y="0"/>
              <a:ext cx="517398" cy="517525"/>
            </a:xfrm>
            <a:custGeom>
              <a:avLst/>
              <a:gdLst/>
              <a:ahLst/>
              <a:cxnLst/>
              <a:rect r="r" b="b" t="t" l="l"/>
              <a:pathLst>
                <a:path h="517525" w="517398">
                  <a:moveTo>
                    <a:pt x="177419" y="0"/>
                  </a:moveTo>
                  <a:lnTo>
                    <a:pt x="177419" y="77343"/>
                  </a:lnTo>
                  <a:lnTo>
                    <a:pt x="84709" y="77343"/>
                  </a:lnTo>
                  <a:lnTo>
                    <a:pt x="84709" y="177546"/>
                  </a:lnTo>
                  <a:lnTo>
                    <a:pt x="0" y="177546"/>
                  </a:lnTo>
                  <a:lnTo>
                    <a:pt x="0" y="340106"/>
                  </a:lnTo>
                  <a:lnTo>
                    <a:pt x="84709" y="340106"/>
                  </a:lnTo>
                  <a:lnTo>
                    <a:pt x="84709" y="440309"/>
                  </a:lnTo>
                  <a:lnTo>
                    <a:pt x="177419" y="440309"/>
                  </a:lnTo>
                  <a:lnTo>
                    <a:pt x="177419" y="517525"/>
                  </a:lnTo>
                  <a:lnTo>
                    <a:pt x="339979" y="517525"/>
                  </a:lnTo>
                  <a:lnTo>
                    <a:pt x="339979" y="440182"/>
                  </a:lnTo>
                  <a:lnTo>
                    <a:pt x="440182" y="440182"/>
                  </a:lnTo>
                  <a:lnTo>
                    <a:pt x="440182" y="340106"/>
                  </a:lnTo>
                  <a:lnTo>
                    <a:pt x="517398" y="340106"/>
                  </a:lnTo>
                  <a:lnTo>
                    <a:pt x="517398" y="177419"/>
                  </a:lnTo>
                  <a:lnTo>
                    <a:pt x="440182" y="177419"/>
                  </a:lnTo>
                  <a:lnTo>
                    <a:pt x="440182" y="77343"/>
                  </a:lnTo>
                  <a:lnTo>
                    <a:pt x="340106" y="77343"/>
                  </a:lnTo>
                  <a:lnTo>
                    <a:pt x="340106" y="0"/>
                  </a:lnTo>
                  <a:close/>
                </a:path>
              </a:pathLst>
            </a:custGeom>
            <a:solidFill>
              <a:srgbClr val="D0E0E3"/>
            </a:solidFill>
          </p:spPr>
        </p:sp>
      </p:grpSp>
      <p:grpSp>
        <p:nvGrpSpPr>
          <p:cNvPr name="Group 8" id="8"/>
          <p:cNvGrpSpPr/>
          <p:nvPr/>
        </p:nvGrpSpPr>
        <p:grpSpPr>
          <a:xfrm rot="0">
            <a:off x="1245930" y="4213882"/>
            <a:ext cx="388136" cy="388136"/>
            <a:chOff x="0" y="0"/>
            <a:chExt cx="517515" cy="517515"/>
          </a:xfrm>
        </p:grpSpPr>
        <p:sp>
          <p:nvSpPr>
            <p:cNvPr name="Freeform 9" id="9"/>
            <p:cNvSpPr/>
            <p:nvPr/>
          </p:nvSpPr>
          <p:spPr>
            <a:xfrm flipH="false" flipV="false" rot="0">
              <a:off x="0" y="0"/>
              <a:ext cx="517398" cy="517525"/>
            </a:xfrm>
            <a:custGeom>
              <a:avLst/>
              <a:gdLst/>
              <a:ahLst/>
              <a:cxnLst/>
              <a:rect r="r" b="b" t="t" l="l"/>
              <a:pathLst>
                <a:path h="517525" w="517398">
                  <a:moveTo>
                    <a:pt x="177419" y="0"/>
                  </a:moveTo>
                  <a:lnTo>
                    <a:pt x="177419" y="77343"/>
                  </a:lnTo>
                  <a:lnTo>
                    <a:pt x="84709" y="77343"/>
                  </a:lnTo>
                  <a:lnTo>
                    <a:pt x="84709" y="177546"/>
                  </a:lnTo>
                  <a:lnTo>
                    <a:pt x="0" y="177546"/>
                  </a:lnTo>
                  <a:lnTo>
                    <a:pt x="0" y="340106"/>
                  </a:lnTo>
                  <a:lnTo>
                    <a:pt x="84709" y="340106"/>
                  </a:lnTo>
                  <a:lnTo>
                    <a:pt x="84709" y="440309"/>
                  </a:lnTo>
                  <a:lnTo>
                    <a:pt x="177419" y="440309"/>
                  </a:lnTo>
                  <a:lnTo>
                    <a:pt x="177419" y="517525"/>
                  </a:lnTo>
                  <a:lnTo>
                    <a:pt x="339979" y="517525"/>
                  </a:lnTo>
                  <a:lnTo>
                    <a:pt x="339979" y="440182"/>
                  </a:lnTo>
                  <a:lnTo>
                    <a:pt x="440182" y="440182"/>
                  </a:lnTo>
                  <a:lnTo>
                    <a:pt x="440182" y="340106"/>
                  </a:lnTo>
                  <a:lnTo>
                    <a:pt x="517398" y="340106"/>
                  </a:lnTo>
                  <a:lnTo>
                    <a:pt x="517398" y="177419"/>
                  </a:lnTo>
                  <a:lnTo>
                    <a:pt x="440182" y="177419"/>
                  </a:lnTo>
                  <a:lnTo>
                    <a:pt x="440182" y="77343"/>
                  </a:lnTo>
                  <a:lnTo>
                    <a:pt x="340106" y="77343"/>
                  </a:lnTo>
                  <a:lnTo>
                    <a:pt x="340106" y="0"/>
                  </a:lnTo>
                  <a:close/>
                </a:path>
              </a:pathLst>
            </a:custGeom>
            <a:solidFill>
              <a:srgbClr val="D0E0E3"/>
            </a:solidFill>
          </p:spPr>
        </p:sp>
      </p:grpSp>
      <p:grpSp>
        <p:nvGrpSpPr>
          <p:cNvPr name="Group 10" id="10"/>
          <p:cNvGrpSpPr/>
          <p:nvPr/>
        </p:nvGrpSpPr>
        <p:grpSpPr>
          <a:xfrm rot="0">
            <a:off x="1245930" y="7173682"/>
            <a:ext cx="388136" cy="388136"/>
            <a:chOff x="0" y="0"/>
            <a:chExt cx="517515" cy="517515"/>
          </a:xfrm>
        </p:grpSpPr>
        <p:sp>
          <p:nvSpPr>
            <p:cNvPr name="Freeform 11" id="11"/>
            <p:cNvSpPr/>
            <p:nvPr/>
          </p:nvSpPr>
          <p:spPr>
            <a:xfrm flipH="false" flipV="false" rot="0">
              <a:off x="0" y="0"/>
              <a:ext cx="517398" cy="517525"/>
            </a:xfrm>
            <a:custGeom>
              <a:avLst/>
              <a:gdLst/>
              <a:ahLst/>
              <a:cxnLst/>
              <a:rect r="r" b="b" t="t" l="l"/>
              <a:pathLst>
                <a:path h="517525" w="517398">
                  <a:moveTo>
                    <a:pt x="177419" y="0"/>
                  </a:moveTo>
                  <a:lnTo>
                    <a:pt x="177419" y="77343"/>
                  </a:lnTo>
                  <a:lnTo>
                    <a:pt x="84709" y="77343"/>
                  </a:lnTo>
                  <a:lnTo>
                    <a:pt x="84709" y="177546"/>
                  </a:lnTo>
                  <a:lnTo>
                    <a:pt x="0" y="177546"/>
                  </a:lnTo>
                  <a:lnTo>
                    <a:pt x="0" y="340106"/>
                  </a:lnTo>
                  <a:lnTo>
                    <a:pt x="84709" y="340106"/>
                  </a:lnTo>
                  <a:lnTo>
                    <a:pt x="84709" y="440309"/>
                  </a:lnTo>
                  <a:lnTo>
                    <a:pt x="177419" y="440309"/>
                  </a:lnTo>
                  <a:lnTo>
                    <a:pt x="177419" y="517525"/>
                  </a:lnTo>
                  <a:lnTo>
                    <a:pt x="339979" y="517525"/>
                  </a:lnTo>
                  <a:lnTo>
                    <a:pt x="339979" y="440182"/>
                  </a:lnTo>
                  <a:lnTo>
                    <a:pt x="440182" y="440182"/>
                  </a:lnTo>
                  <a:lnTo>
                    <a:pt x="440182" y="340106"/>
                  </a:lnTo>
                  <a:lnTo>
                    <a:pt x="517398" y="340106"/>
                  </a:lnTo>
                  <a:lnTo>
                    <a:pt x="517398" y="177419"/>
                  </a:lnTo>
                  <a:lnTo>
                    <a:pt x="440182" y="177419"/>
                  </a:lnTo>
                  <a:lnTo>
                    <a:pt x="440182" y="77343"/>
                  </a:lnTo>
                  <a:lnTo>
                    <a:pt x="340106" y="77343"/>
                  </a:lnTo>
                  <a:lnTo>
                    <a:pt x="340106" y="0"/>
                  </a:lnTo>
                  <a:close/>
                </a:path>
              </a:pathLst>
            </a:custGeom>
            <a:solidFill>
              <a:srgbClr val="D0E0E3"/>
            </a:solidFill>
          </p:spPr>
        </p:sp>
      </p:grpSp>
      <p:sp>
        <p:nvSpPr>
          <p:cNvPr name="TextBox 12" id="12"/>
          <p:cNvSpPr txBox="true"/>
          <p:nvPr/>
        </p:nvSpPr>
        <p:spPr>
          <a:xfrm rot="0">
            <a:off x="1439998" y="2477829"/>
            <a:ext cx="12014405" cy="3907947"/>
          </a:xfrm>
          <a:prstGeom prst="rect">
            <a:avLst/>
          </a:prstGeom>
        </p:spPr>
        <p:txBody>
          <a:bodyPr anchor="t" rtlCol="false" tIns="0" lIns="0" bIns="0" rIns="0">
            <a:spAutoFit/>
          </a:bodyPr>
          <a:lstStyle/>
          <a:p>
            <a:pPr algn="r">
              <a:lnSpc>
                <a:spcPts val="9984"/>
              </a:lnSpc>
            </a:pPr>
            <a:r>
              <a:rPr lang="en-US" b="true" sz="10401">
                <a:solidFill>
                  <a:srgbClr val="006660"/>
                </a:solidFill>
                <a:latin typeface="Arimo Bold"/>
                <a:ea typeface="Arimo Bold"/>
                <a:cs typeface="Arimo Bold"/>
                <a:sym typeface="Arimo Bold"/>
              </a:rPr>
              <a:t>Futuro y Reformas Necesarias</a:t>
            </a:r>
            <a:r>
              <a:rPr lang="en-US" b="true" sz="10401">
                <a:solidFill>
                  <a:srgbClr val="E06666"/>
                </a:solidFill>
                <a:latin typeface="Arimo Bold"/>
                <a:ea typeface="Arimo Bold"/>
                <a:cs typeface="Arimo Bold"/>
                <a:sym typeface="Arimo Bold"/>
              </a:rPr>
              <a:t> en la Descentralización</a:t>
            </a:r>
          </a:p>
        </p:txBody>
      </p:sp>
      <p:sp>
        <p:nvSpPr>
          <p:cNvPr name="TextBox 13" id="13"/>
          <p:cNvSpPr txBox="true"/>
          <p:nvPr/>
        </p:nvSpPr>
        <p:spPr>
          <a:xfrm rot="0">
            <a:off x="1797305" y="1361735"/>
            <a:ext cx="1383986" cy="1086666"/>
          </a:xfrm>
          <a:prstGeom prst="rect">
            <a:avLst/>
          </a:prstGeom>
        </p:spPr>
        <p:txBody>
          <a:bodyPr anchor="t" rtlCol="false" tIns="0" lIns="0" bIns="0" rIns="0">
            <a:spAutoFit/>
          </a:bodyPr>
          <a:lstStyle/>
          <a:p>
            <a:pPr algn="l">
              <a:lnSpc>
                <a:spcPts val="7827"/>
              </a:lnSpc>
            </a:pPr>
            <a:r>
              <a:rPr lang="en-US" sz="8153">
                <a:solidFill>
                  <a:srgbClr val="E06666"/>
                </a:solidFill>
                <a:latin typeface="Arimo"/>
                <a:ea typeface="Arimo"/>
                <a:cs typeface="Arimo"/>
                <a:sym typeface="Arimo"/>
              </a:rPr>
              <a:t>05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9F3EE"/>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1643100" y="2757464"/>
            <a:ext cx="843000" cy="57000"/>
            <a:chOff x="0" y="0"/>
            <a:chExt cx="1124000" cy="76000"/>
          </a:xfrm>
        </p:grpSpPr>
        <p:sp>
          <p:nvSpPr>
            <p:cNvPr name="Freeform 7" id="7"/>
            <p:cNvSpPr/>
            <p:nvPr/>
          </p:nvSpPr>
          <p:spPr>
            <a:xfrm flipH="false" flipV="false" rot="0">
              <a:off x="0" y="0"/>
              <a:ext cx="1123950" cy="75946"/>
            </a:xfrm>
            <a:custGeom>
              <a:avLst/>
              <a:gdLst/>
              <a:ahLst/>
              <a:cxnLst/>
              <a:rect r="r" b="b" t="t" l="l"/>
              <a:pathLst>
                <a:path h="75946" w="1123950">
                  <a:moveTo>
                    <a:pt x="0" y="0"/>
                  </a:moveTo>
                  <a:lnTo>
                    <a:pt x="1123950" y="0"/>
                  </a:lnTo>
                  <a:lnTo>
                    <a:pt x="1123950" y="75946"/>
                  </a:lnTo>
                  <a:lnTo>
                    <a:pt x="0" y="75946"/>
                  </a:lnTo>
                  <a:close/>
                </a:path>
              </a:pathLst>
            </a:custGeom>
            <a:solidFill>
              <a:srgbClr val="F3F3F3"/>
            </a:solidFill>
          </p:spPr>
        </p:sp>
      </p:grpSp>
      <p:sp>
        <p:nvSpPr>
          <p:cNvPr name="Freeform 8" id="8"/>
          <p:cNvSpPr/>
          <p:nvPr/>
        </p:nvSpPr>
        <p:spPr>
          <a:xfrm flipH="false" flipV="false" rot="0">
            <a:off x="11285213" y="3125132"/>
            <a:ext cx="5945742" cy="5945742"/>
          </a:xfrm>
          <a:custGeom>
            <a:avLst/>
            <a:gdLst/>
            <a:ahLst/>
            <a:cxnLst/>
            <a:rect r="r" b="b" t="t" l="l"/>
            <a:pathLst>
              <a:path h="5945742" w="5945742">
                <a:moveTo>
                  <a:pt x="0" y="0"/>
                </a:moveTo>
                <a:lnTo>
                  <a:pt x="5945742" y="0"/>
                </a:lnTo>
                <a:lnTo>
                  <a:pt x="5945742" y="5945742"/>
                </a:lnTo>
                <a:lnTo>
                  <a:pt x="0" y="5945742"/>
                </a:lnTo>
                <a:lnTo>
                  <a:pt x="0" y="0"/>
                </a:lnTo>
                <a:close/>
              </a:path>
            </a:pathLst>
          </a:custGeom>
          <a:blipFill>
            <a:blip r:embed="rId11"/>
            <a:stretch>
              <a:fillRect l="-21428" t="0" r="-21428" b="0"/>
            </a:stretch>
          </a:blipFill>
        </p:spPr>
      </p:sp>
      <p:sp>
        <p:nvSpPr>
          <p:cNvPr name="TextBox 9" id="9"/>
          <p:cNvSpPr txBox="true"/>
          <p:nvPr/>
        </p:nvSpPr>
        <p:spPr>
          <a:xfrm rot="0">
            <a:off x="2064600" y="1019175"/>
            <a:ext cx="14753938" cy="1685925"/>
          </a:xfrm>
          <a:prstGeom prst="rect">
            <a:avLst/>
          </a:prstGeom>
        </p:spPr>
        <p:txBody>
          <a:bodyPr anchor="t" rtlCol="false" tIns="0" lIns="0" bIns="0" rIns="0">
            <a:spAutoFit/>
          </a:bodyPr>
          <a:lstStyle/>
          <a:p>
            <a:pPr algn="ctr">
              <a:lnSpc>
                <a:spcPts val="3359"/>
              </a:lnSpc>
            </a:pPr>
            <a:r>
              <a:rPr lang="en-US" sz="2799">
                <a:solidFill>
                  <a:srgbClr val="006660"/>
                </a:solidFill>
                <a:latin typeface="Raleway"/>
                <a:ea typeface="Raleway"/>
                <a:cs typeface="Raleway"/>
                <a:sym typeface="Raleway"/>
              </a:rPr>
              <a:t>El proceso de descentralización en Perú ha enfrentado numerosos desafíos y obstáculos desde sus inicios. A pesar de algunos avances, el futuro de la descentralización depende de reformas estructurales y de un cambio significativo en la relación entre los niveles de gobierno. </a:t>
            </a:r>
          </a:p>
        </p:txBody>
      </p:sp>
      <p:sp>
        <p:nvSpPr>
          <p:cNvPr name="TextBox 10" id="10"/>
          <p:cNvSpPr txBox="true"/>
          <p:nvPr/>
        </p:nvSpPr>
        <p:spPr>
          <a:xfrm rot="0">
            <a:off x="1239359" y="2886083"/>
            <a:ext cx="9702954" cy="6078728"/>
          </a:xfrm>
          <a:prstGeom prst="rect">
            <a:avLst/>
          </a:prstGeom>
        </p:spPr>
        <p:txBody>
          <a:bodyPr anchor="t" rtlCol="false" tIns="0" lIns="0" bIns="0" rIns="0">
            <a:spAutoFit/>
          </a:bodyPr>
          <a:lstStyle/>
          <a:p>
            <a:pPr algn="l">
              <a:lnSpc>
                <a:spcPts val="4395"/>
              </a:lnSpc>
            </a:pPr>
            <a:r>
              <a:rPr lang="en-US" sz="2799" b="true">
                <a:solidFill>
                  <a:srgbClr val="006660"/>
                </a:solidFill>
                <a:latin typeface="Raleway Bold"/>
                <a:ea typeface="Raleway Bold"/>
                <a:cs typeface="Raleway Bold"/>
                <a:sym typeface="Raleway Bold"/>
              </a:rPr>
              <a:t>La descentralización ha sido limitada por varios factores:</a:t>
            </a:r>
          </a:p>
          <a:p>
            <a:pPr algn="l" marL="604519" indent="-302260" lvl="1">
              <a:lnSpc>
                <a:spcPts val="4395"/>
              </a:lnSpc>
              <a:buFont typeface="Arial"/>
              <a:buChar char="•"/>
            </a:pPr>
            <a:r>
              <a:rPr lang="en-US" b="true" sz="2799">
                <a:solidFill>
                  <a:srgbClr val="006660"/>
                </a:solidFill>
                <a:latin typeface="Raleway Bold"/>
                <a:ea typeface="Raleway Bold"/>
                <a:cs typeface="Raleway Bold"/>
                <a:sym typeface="Raleway Bold"/>
              </a:rPr>
              <a:t>Corrupción y capacidades limitadas: </a:t>
            </a:r>
            <a:r>
              <a:rPr lang="en-US" sz="2799">
                <a:solidFill>
                  <a:srgbClr val="006660"/>
                </a:solidFill>
                <a:latin typeface="Raleway"/>
                <a:ea typeface="Raleway"/>
                <a:cs typeface="Raleway"/>
                <a:sym typeface="Raleway"/>
              </a:rPr>
              <a:t>La corrupción en gobiernos locales y regionales reduce la confianza y efectividad; además, faltan capacidades técnicas para gestionar proyectos.</a:t>
            </a:r>
          </a:p>
          <a:p>
            <a:pPr algn="l" marL="604519" indent="-302260" lvl="1">
              <a:lnSpc>
                <a:spcPts val="4395"/>
              </a:lnSpc>
              <a:buFont typeface="Arial"/>
              <a:buChar char="•"/>
            </a:pPr>
            <a:r>
              <a:rPr lang="en-US" b="true" sz="2799">
                <a:solidFill>
                  <a:srgbClr val="006660"/>
                </a:solidFill>
                <a:latin typeface="Raleway Bold"/>
                <a:ea typeface="Raleway Bold"/>
                <a:cs typeface="Raleway Bold"/>
                <a:sym typeface="Raleway Bold"/>
              </a:rPr>
              <a:t>Recentralización: </a:t>
            </a:r>
            <a:r>
              <a:rPr lang="en-US" sz="2799">
                <a:solidFill>
                  <a:srgbClr val="006660"/>
                </a:solidFill>
                <a:latin typeface="Raleway"/>
                <a:ea typeface="Raleway"/>
                <a:cs typeface="Raleway"/>
                <a:sym typeface="Raleway"/>
              </a:rPr>
              <a:t>Desde 2010, ministerios nacionales asumen funciones de los gobiernos regionales, limitando su autonomía.</a:t>
            </a:r>
          </a:p>
          <a:p>
            <a:pPr algn="l" marL="604520" indent="-302260" lvl="1">
              <a:lnSpc>
                <a:spcPts val="4395"/>
              </a:lnSpc>
              <a:buFont typeface="Arial"/>
              <a:buChar char="•"/>
            </a:pPr>
            <a:r>
              <a:rPr lang="en-US" b="true" sz="2799">
                <a:solidFill>
                  <a:srgbClr val="006660"/>
                </a:solidFill>
                <a:latin typeface="Raleway Bold"/>
                <a:ea typeface="Raleway Bold"/>
                <a:cs typeface="Raleway Bold"/>
                <a:sym typeface="Raleway Bold"/>
              </a:rPr>
              <a:t>Desigualdad regional: </a:t>
            </a:r>
            <a:r>
              <a:rPr lang="en-US" sz="2799">
                <a:solidFill>
                  <a:srgbClr val="006660"/>
                </a:solidFill>
                <a:latin typeface="Raleway"/>
                <a:ea typeface="Raleway"/>
                <a:cs typeface="Raleway"/>
                <a:sym typeface="Raleway"/>
              </a:rPr>
              <a:t>La calidad y acceso a servicios básicos varía entre regiones, mostrando una implementación descentralizada desigual.</a:t>
            </a:r>
            <a:r>
              <a:rPr lang="en-US" sz="2799">
                <a:solidFill>
                  <a:srgbClr val="006660"/>
                </a:solidFill>
                <a:latin typeface="Raleway"/>
                <a:ea typeface="Raleway"/>
                <a:cs typeface="Raleway"/>
                <a:sym typeface="Raleway"/>
              </a:rPr>
              <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0058392" y="2594118"/>
            <a:ext cx="740180" cy="740180"/>
          </a:xfrm>
          <a:custGeom>
            <a:avLst/>
            <a:gdLst/>
            <a:ahLst/>
            <a:cxnLst/>
            <a:rect r="r" b="b" t="t" l="l"/>
            <a:pathLst>
              <a:path h="740180" w="740180">
                <a:moveTo>
                  <a:pt x="0" y="0"/>
                </a:moveTo>
                <a:lnTo>
                  <a:pt x="740180" y="0"/>
                </a:lnTo>
                <a:lnTo>
                  <a:pt x="740180" y="740180"/>
                </a:lnTo>
                <a:lnTo>
                  <a:pt x="0" y="740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0058392" y="6781492"/>
            <a:ext cx="740180" cy="740180"/>
          </a:xfrm>
          <a:custGeom>
            <a:avLst/>
            <a:gdLst/>
            <a:ahLst/>
            <a:cxnLst/>
            <a:rect r="r" b="b" t="t" l="l"/>
            <a:pathLst>
              <a:path h="740180" w="740180">
                <a:moveTo>
                  <a:pt x="0" y="0"/>
                </a:moveTo>
                <a:lnTo>
                  <a:pt x="740180" y="0"/>
                </a:lnTo>
                <a:lnTo>
                  <a:pt x="740180" y="740180"/>
                </a:lnTo>
                <a:lnTo>
                  <a:pt x="0" y="740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898896" y="1734138"/>
            <a:ext cx="5359002" cy="6698753"/>
          </a:xfrm>
          <a:custGeom>
            <a:avLst/>
            <a:gdLst/>
            <a:ahLst/>
            <a:cxnLst/>
            <a:rect r="r" b="b" t="t" l="l"/>
            <a:pathLst>
              <a:path h="6698753" w="5359002">
                <a:moveTo>
                  <a:pt x="0" y="0"/>
                </a:moveTo>
                <a:lnTo>
                  <a:pt x="5359002" y="0"/>
                </a:lnTo>
                <a:lnTo>
                  <a:pt x="5359002" y="6698752"/>
                </a:lnTo>
                <a:lnTo>
                  <a:pt x="0" y="6698752"/>
                </a:lnTo>
                <a:lnTo>
                  <a:pt x="0" y="0"/>
                </a:lnTo>
                <a:close/>
              </a:path>
            </a:pathLst>
          </a:custGeom>
          <a:blipFill>
            <a:blip r:embed="rId13"/>
            <a:stretch>
              <a:fillRect l="-2950" t="-2736" r="-3478" b="-18087"/>
            </a:stretch>
          </a:blipFill>
        </p:spPr>
      </p:sp>
      <p:sp>
        <p:nvSpPr>
          <p:cNvPr name="TextBox 9" id="9"/>
          <p:cNvSpPr txBox="true"/>
          <p:nvPr/>
        </p:nvSpPr>
        <p:spPr>
          <a:xfrm rot="0">
            <a:off x="1705747" y="1897206"/>
            <a:ext cx="7540381" cy="3287903"/>
          </a:xfrm>
          <a:prstGeom prst="rect">
            <a:avLst/>
          </a:prstGeom>
        </p:spPr>
        <p:txBody>
          <a:bodyPr anchor="t" rtlCol="false" tIns="0" lIns="0" bIns="0" rIns="0">
            <a:spAutoFit/>
          </a:bodyPr>
          <a:lstStyle/>
          <a:p>
            <a:pPr algn="just">
              <a:lnSpc>
                <a:spcPts val="4395"/>
              </a:lnSpc>
            </a:pPr>
            <a:r>
              <a:rPr lang="en-US" sz="2799" strike="noStrike" u="none">
                <a:solidFill>
                  <a:srgbClr val="006660"/>
                </a:solidFill>
                <a:latin typeface="Raleway"/>
                <a:ea typeface="Raleway"/>
                <a:cs typeface="Raleway"/>
                <a:sym typeface="Raleway"/>
              </a:rPr>
              <a:t>Es fundamental definir claramente las responsabilidades entre los diferentes niveles de gobierno. Esto incluye mejorar la coordinación entre el gobierno central y los gobiernos subnacionales para evitar duplicidades y conflictos</a:t>
            </a:r>
          </a:p>
        </p:txBody>
      </p:sp>
      <p:sp>
        <p:nvSpPr>
          <p:cNvPr name="TextBox 10" id="10"/>
          <p:cNvSpPr txBox="true"/>
          <p:nvPr/>
        </p:nvSpPr>
        <p:spPr>
          <a:xfrm rot="0">
            <a:off x="1345688" y="1571070"/>
            <a:ext cx="8421442" cy="402336"/>
          </a:xfrm>
          <a:prstGeom prst="rect">
            <a:avLst/>
          </a:prstGeom>
        </p:spPr>
        <p:txBody>
          <a:bodyPr anchor="t" rtlCol="false" tIns="0" lIns="0" bIns="0" rIns="0">
            <a:spAutoFit/>
          </a:bodyPr>
          <a:lstStyle/>
          <a:p>
            <a:pPr algn="l">
              <a:lnSpc>
                <a:spcPts val="3072"/>
              </a:lnSpc>
            </a:pPr>
            <a:r>
              <a:rPr lang="en-US" b="true" sz="3200">
                <a:solidFill>
                  <a:srgbClr val="E06666"/>
                </a:solidFill>
                <a:latin typeface="Proxima Nova Bold"/>
                <a:ea typeface="Proxima Nova Bold"/>
                <a:cs typeface="Proxima Nova Bold"/>
                <a:sym typeface="Proxima Nova Bold"/>
              </a:rPr>
              <a:t>1 CLARIFICACIÓN DE RESPONSABILIDADES</a:t>
            </a:r>
          </a:p>
        </p:txBody>
      </p:sp>
      <p:sp>
        <p:nvSpPr>
          <p:cNvPr name="TextBox 11" id="11"/>
          <p:cNvSpPr txBox="true"/>
          <p:nvPr/>
        </p:nvSpPr>
        <p:spPr>
          <a:xfrm rot="0">
            <a:off x="1705747" y="5848042"/>
            <a:ext cx="7540381" cy="2735453"/>
          </a:xfrm>
          <a:prstGeom prst="rect">
            <a:avLst/>
          </a:prstGeom>
        </p:spPr>
        <p:txBody>
          <a:bodyPr anchor="t" rtlCol="false" tIns="0" lIns="0" bIns="0" rIns="0">
            <a:spAutoFit/>
          </a:bodyPr>
          <a:lstStyle/>
          <a:p>
            <a:pPr algn="just">
              <a:lnSpc>
                <a:spcPts val="4395"/>
              </a:lnSpc>
            </a:pPr>
            <a:r>
              <a:rPr lang="en-US" sz="2799">
                <a:solidFill>
                  <a:srgbClr val="006660"/>
                </a:solidFill>
                <a:latin typeface="Raleway"/>
                <a:ea typeface="Raleway"/>
                <a:cs typeface="Raleway"/>
                <a:sym typeface="Raleway"/>
              </a:rPr>
              <a:t>Se requiere un rediseño del Fondo de Compensación Municipal (FONCOMUN) para garantizar que los gobiernos locales tengan acceso a recursos suficientes para cumplir con sus funciones</a:t>
            </a:r>
          </a:p>
        </p:txBody>
      </p:sp>
      <p:sp>
        <p:nvSpPr>
          <p:cNvPr name="TextBox 12" id="12"/>
          <p:cNvSpPr txBox="true"/>
          <p:nvPr/>
        </p:nvSpPr>
        <p:spPr>
          <a:xfrm rot="0">
            <a:off x="1345688" y="5483806"/>
            <a:ext cx="8679365" cy="402336"/>
          </a:xfrm>
          <a:prstGeom prst="rect">
            <a:avLst/>
          </a:prstGeom>
        </p:spPr>
        <p:txBody>
          <a:bodyPr anchor="t" rtlCol="false" tIns="0" lIns="0" bIns="0" rIns="0">
            <a:spAutoFit/>
          </a:bodyPr>
          <a:lstStyle/>
          <a:p>
            <a:pPr algn="l">
              <a:lnSpc>
                <a:spcPts val="3072"/>
              </a:lnSpc>
            </a:pPr>
            <a:r>
              <a:rPr lang="en-US" b="true" sz="3200">
                <a:solidFill>
                  <a:srgbClr val="E06666"/>
                </a:solidFill>
                <a:latin typeface="Proxima Nova Bold"/>
                <a:ea typeface="Proxima Nova Bold"/>
                <a:cs typeface="Proxima Nova Bold"/>
                <a:sym typeface="Proxima Nova Bold"/>
              </a:rPr>
              <a:t>2 NUEVO SISTEMA DE INGRESOS</a:t>
            </a:r>
          </a:p>
        </p:txBody>
      </p:sp>
      <p:sp>
        <p:nvSpPr>
          <p:cNvPr name="Freeform 13" id="13"/>
          <p:cNvSpPr/>
          <p:nvPr/>
        </p:nvSpPr>
        <p:spPr>
          <a:xfrm flipH="false" flipV="false" rot="0">
            <a:off x="16362673" y="2594118"/>
            <a:ext cx="740180" cy="740180"/>
          </a:xfrm>
          <a:custGeom>
            <a:avLst/>
            <a:gdLst/>
            <a:ahLst/>
            <a:cxnLst/>
            <a:rect r="r" b="b" t="t" l="l"/>
            <a:pathLst>
              <a:path h="740180" w="740180">
                <a:moveTo>
                  <a:pt x="0" y="0"/>
                </a:moveTo>
                <a:lnTo>
                  <a:pt x="740180" y="0"/>
                </a:lnTo>
                <a:lnTo>
                  <a:pt x="740180" y="740180"/>
                </a:lnTo>
                <a:lnTo>
                  <a:pt x="0" y="740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362673" y="6781492"/>
            <a:ext cx="740180" cy="740180"/>
          </a:xfrm>
          <a:custGeom>
            <a:avLst/>
            <a:gdLst/>
            <a:ahLst/>
            <a:cxnLst/>
            <a:rect r="r" b="b" t="t" l="l"/>
            <a:pathLst>
              <a:path h="740180" w="740180">
                <a:moveTo>
                  <a:pt x="0" y="0"/>
                </a:moveTo>
                <a:lnTo>
                  <a:pt x="740180" y="0"/>
                </a:lnTo>
                <a:lnTo>
                  <a:pt x="740180" y="740180"/>
                </a:lnTo>
                <a:lnTo>
                  <a:pt x="0" y="740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0846508" y="8672441"/>
            <a:ext cx="5463777" cy="231331"/>
          </a:xfrm>
          <a:custGeom>
            <a:avLst/>
            <a:gdLst/>
            <a:ahLst/>
            <a:cxnLst/>
            <a:rect r="r" b="b" t="t" l="l"/>
            <a:pathLst>
              <a:path h="231331" w="5463777">
                <a:moveTo>
                  <a:pt x="0" y="0"/>
                </a:moveTo>
                <a:lnTo>
                  <a:pt x="5463777" y="0"/>
                </a:lnTo>
                <a:lnTo>
                  <a:pt x="5463777" y="231331"/>
                </a:lnTo>
                <a:lnTo>
                  <a:pt x="0" y="2313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55342" y="3478780"/>
            <a:ext cx="12057968" cy="7100464"/>
          </a:xfrm>
          <a:custGeom>
            <a:avLst/>
            <a:gdLst/>
            <a:ahLst/>
            <a:cxnLst/>
            <a:rect r="r" b="b" t="t" l="l"/>
            <a:pathLst>
              <a:path h="7100464" w="12057968">
                <a:moveTo>
                  <a:pt x="0" y="0"/>
                </a:moveTo>
                <a:lnTo>
                  <a:pt x="12057968" y="0"/>
                </a:lnTo>
                <a:lnTo>
                  <a:pt x="12057968" y="7100464"/>
                </a:lnTo>
                <a:lnTo>
                  <a:pt x="0" y="7100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22252" y="246307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8356634" y="7267616"/>
            <a:ext cx="1574732" cy="618360"/>
            <a:chOff x="0" y="0"/>
            <a:chExt cx="2099643" cy="824480"/>
          </a:xfrm>
        </p:grpSpPr>
        <p:sp>
          <p:nvSpPr>
            <p:cNvPr name="Freeform 6" id="6"/>
            <p:cNvSpPr/>
            <p:nvPr/>
          </p:nvSpPr>
          <p:spPr>
            <a:xfrm flipH="false" flipV="false" rot="0">
              <a:off x="0" y="254"/>
              <a:ext cx="2099310" cy="823976"/>
            </a:xfrm>
            <a:custGeom>
              <a:avLst/>
              <a:gdLst/>
              <a:ahLst/>
              <a:cxnLst/>
              <a:rect r="r" b="b" t="t" l="l"/>
              <a:pathLst>
                <a:path h="823976" w="2099310">
                  <a:moveTo>
                    <a:pt x="1102360" y="0"/>
                  </a:moveTo>
                  <a:cubicBezTo>
                    <a:pt x="1091692" y="0"/>
                    <a:pt x="1081151" y="0"/>
                    <a:pt x="1070483" y="635"/>
                  </a:cubicBezTo>
                  <a:cubicBezTo>
                    <a:pt x="576326" y="41910"/>
                    <a:pt x="617601" y="557276"/>
                    <a:pt x="617601" y="557276"/>
                  </a:cubicBezTo>
                  <a:cubicBezTo>
                    <a:pt x="521589" y="509397"/>
                    <a:pt x="440055" y="490093"/>
                    <a:pt x="370332" y="490093"/>
                  </a:cubicBezTo>
                  <a:cubicBezTo>
                    <a:pt x="80264" y="490093"/>
                    <a:pt x="0" y="823976"/>
                    <a:pt x="0" y="823976"/>
                  </a:cubicBezTo>
                  <a:lnTo>
                    <a:pt x="2099310" y="823976"/>
                  </a:lnTo>
                  <a:cubicBezTo>
                    <a:pt x="2023364" y="648970"/>
                    <a:pt x="1888363" y="607949"/>
                    <a:pt x="1778635" y="607949"/>
                  </a:cubicBezTo>
                  <a:cubicBezTo>
                    <a:pt x="1682369" y="607949"/>
                    <a:pt x="1605534" y="639572"/>
                    <a:pt x="1605534" y="639572"/>
                  </a:cubicBezTo>
                  <a:cubicBezTo>
                    <a:pt x="1645793" y="457581"/>
                    <a:pt x="1568069" y="0"/>
                    <a:pt x="1102360" y="0"/>
                  </a:cubicBezTo>
                  <a:close/>
                </a:path>
              </a:pathLst>
            </a:custGeom>
            <a:solidFill>
              <a:srgbClr val="D0E0E3"/>
            </a:solidFill>
          </p:spPr>
        </p:sp>
      </p:grpSp>
      <p:sp>
        <p:nvSpPr>
          <p:cNvPr name="Freeform 7" id="7"/>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266689" y="1908610"/>
            <a:ext cx="11560825" cy="6300246"/>
          </a:xfrm>
          <a:prstGeom prst="rect">
            <a:avLst/>
          </a:prstGeom>
        </p:spPr>
        <p:txBody>
          <a:bodyPr anchor="t" rtlCol="false" tIns="0" lIns="0" bIns="0" rIns="0">
            <a:spAutoFit/>
          </a:bodyPr>
          <a:lstStyle/>
          <a:p>
            <a:pPr algn="r">
              <a:lnSpc>
                <a:spcPts val="8545"/>
              </a:lnSpc>
            </a:pPr>
            <a:r>
              <a:rPr lang="en-US" sz="8901" b="true">
                <a:solidFill>
                  <a:srgbClr val="006660"/>
                </a:solidFill>
                <a:latin typeface="Arimo Bold"/>
                <a:ea typeface="Arimo Bold"/>
                <a:cs typeface="Arimo Bold"/>
                <a:sym typeface="Arimo Bold"/>
              </a:rPr>
              <a:t>Contexto y Antecedentes de la Descentralización en</a:t>
            </a:r>
          </a:p>
          <a:p>
            <a:pPr algn="r">
              <a:lnSpc>
                <a:spcPts val="11520"/>
              </a:lnSpc>
            </a:pPr>
            <a:r>
              <a:rPr lang="en-US" sz="12000" b="true">
                <a:solidFill>
                  <a:srgbClr val="E06666"/>
                </a:solidFill>
                <a:latin typeface="Arimo Bold"/>
                <a:ea typeface="Arimo Bold"/>
                <a:cs typeface="Arimo Bold"/>
                <a:sym typeface="Arimo Bold"/>
              </a:rPr>
              <a:t>Perú</a:t>
            </a:r>
          </a:p>
          <a:p>
            <a:pPr algn="r">
              <a:lnSpc>
                <a:spcPts val="1152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9825028" y="2763731"/>
            <a:ext cx="740180" cy="740180"/>
          </a:xfrm>
          <a:custGeom>
            <a:avLst/>
            <a:gdLst/>
            <a:ahLst/>
            <a:cxnLst/>
            <a:rect r="r" b="b" t="t" l="l"/>
            <a:pathLst>
              <a:path h="740180" w="740180">
                <a:moveTo>
                  <a:pt x="0" y="0"/>
                </a:moveTo>
                <a:lnTo>
                  <a:pt x="740180" y="0"/>
                </a:lnTo>
                <a:lnTo>
                  <a:pt x="740180" y="740180"/>
                </a:lnTo>
                <a:lnTo>
                  <a:pt x="0" y="740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9825028" y="6951105"/>
            <a:ext cx="740180" cy="740180"/>
          </a:xfrm>
          <a:custGeom>
            <a:avLst/>
            <a:gdLst/>
            <a:ahLst/>
            <a:cxnLst/>
            <a:rect r="r" b="b" t="t" l="l"/>
            <a:pathLst>
              <a:path h="740180" w="740180">
                <a:moveTo>
                  <a:pt x="0" y="0"/>
                </a:moveTo>
                <a:lnTo>
                  <a:pt x="740180" y="0"/>
                </a:lnTo>
                <a:lnTo>
                  <a:pt x="740180" y="740180"/>
                </a:lnTo>
                <a:lnTo>
                  <a:pt x="0" y="7401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870008" y="2083534"/>
            <a:ext cx="4971336" cy="6214170"/>
          </a:xfrm>
          <a:custGeom>
            <a:avLst/>
            <a:gdLst/>
            <a:ahLst/>
            <a:cxnLst/>
            <a:rect r="r" b="b" t="t" l="l"/>
            <a:pathLst>
              <a:path h="6214170" w="4971336">
                <a:moveTo>
                  <a:pt x="0" y="0"/>
                </a:moveTo>
                <a:lnTo>
                  <a:pt x="4971335" y="0"/>
                </a:lnTo>
                <a:lnTo>
                  <a:pt x="4971335" y="6214170"/>
                </a:lnTo>
                <a:lnTo>
                  <a:pt x="0" y="6214170"/>
                </a:lnTo>
                <a:lnTo>
                  <a:pt x="0" y="0"/>
                </a:lnTo>
                <a:close/>
              </a:path>
            </a:pathLst>
          </a:custGeom>
          <a:blipFill>
            <a:blip r:embed="rId13"/>
            <a:stretch>
              <a:fillRect l="-537" t="0" r="-120981" b="0"/>
            </a:stretch>
          </a:blipFill>
        </p:spPr>
      </p:sp>
      <p:sp>
        <p:nvSpPr>
          <p:cNvPr name="TextBox 9" id="9"/>
          <p:cNvSpPr txBox="true"/>
          <p:nvPr/>
        </p:nvSpPr>
        <p:spPr>
          <a:xfrm rot="0">
            <a:off x="1603619" y="2006732"/>
            <a:ext cx="7540381" cy="3287903"/>
          </a:xfrm>
          <a:prstGeom prst="rect">
            <a:avLst/>
          </a:prstGeom>
        </p:spPr>
        <p:txBody>
          <a:bodyPr anchor="t" rtlCol="false" tIns="0" lIns="0" bIns="0" rIns="0">
            <a:spAutoFit/>
          </a:bodyPr>
          <a:lstStyle/>
          <a:p>
            <a:pPr algn="just">
              <a:lnSpc>
                <a:spcPts val="4395"/>
              </a:lnSpc>
            </a:pPr>
            <a:r>
              <a:rPr lang="en-US" sz="2799">
                <a:solidFill>
                  <a:srgbClr val="006660"/>
                </a:solidFill>
                <a:latin typeface="Raleway"/>
                <a:ea typeface="Raleway"/>
                <a:cs typeface="Raleway"/>
                <a:sym typeface="Raleway"/>
              </a:rPr>
              <a:t>Capacitar a funcionarios públicos y líderes locales es crucial para asegurar que puedan gestionar adecuadamente los recursos y servicios. Esto incluye fomentar la inclusión intercultural para integrar a todas las poblaciones en el proceso</a:t>
            </a:r>
          </a:p>
        </p:txBody>
      </p:sp>
      <p:sp>
        <p:nvSpPr>
          <p:cNvPr name="TextBox 10" id="10"/>
          <p:cNvSpPr txBox="true"/>
          <p:nvPr/>
        </p:nvSpPr>
        <p:spPr>
          <a:xfrm rot="0">
            <a:off x="1345688" y="1533251"/>
            <a:ext cx="8421442" cy="402336"/>
          </a:xfrm>
          <a:prstGeom prst="rect">
            <a:avLst/>
          </a:prstGeom>
        </p:spPr>
        <p:txBody>
          <a:bodyPr anchor="t" rtlCol="false" tIns="0" lIns="0" bIns="0" rIns="0">
            <a:spAutoFit/>
          </a:bodyPr>
          <a:lstStyle/>
          <a:p>
            <a:pPr algn="l">
              <a:lnSpc>
                <a:spcPts val="3072"/>
              </a:lnSpc>
            </a:pPr>
            <a:r>
              <a:rPr lang="en-US" b="true" sz="3200">
                <a:solidFill>
                  <a:srgbClr val="E06666"/>
                </a:solidFill>
                <a:latin typeface="Proxima Nova Bold"/>
                <a:ea typeface="Proxima Nova Bold"/>
                <a:cs typeface="Proxima Nova Bold"/>
                <a:sym typeface="Proxima Nova Bold"/>
              </a:rPr>
              <a:t>3 FORTALECIMIENTO DE CAPACIDADES</a:t>
            </a:r>
          </a:p>
        </p:txBody>
      </p:sp>
      <p:sp>
        <p:nvSpPr>
          <p:cNvPr name="TextBox 11" id="11"/>
          <p:cNvSpPr txBox="true"/>
          <p:nvPr/>
        </p:nvSpPr>
        <p:spPr>
          <a:xfrm rot="0">
            <a:off x="1451211" y="6276838"/>
            <a:ext cx="7540381" cy="2735453"/>
          </a:xfrm>
          <a:prstGeom prst="rect">
            <a:avLst/>
          </a:prstGeom>
        </p:spPr>
        <p:txBody>
          <a:bodyPr anchor="t" rtlCol="false" tIns="0" lIns="0" bIns="0" rIns="0">
            <a:spAutoFit/>
          </a:bodyPr>
          <a:lstStyle/>
          <a:p>
            <a:pPr algn="just">
              <a:lnSpc>
                <a:spcPts val="4395"/>
              </a:lnSpc>
            </a:pPr>
            <a:r>
              <a:rPr lang="en-US" sz="2799">
                <a:solidFill>
                  <a:srgbClr val="006660"/>
                </a:solidFill>
                <a:latin typeface="Raleway"/>
                <a:ea typeface="Raleway"/>
                <a:cs typeface="Raleway"/>
                <a:sym typeface="Raleway"/>
              </a:rPr>
              <a:t>Implementar mecanismos que promuevan la transparencia, como plataformas de datos abiertas, permitirá a los ciudadanos monitorear las acciones de sus autoridades y exigir rendición de cuentas</a:t>
            </a:r>
          </a:p>
        </p:txBody>
      </p:sp>
      <p:sp>
        <p:nvSpPr>
          <p:cNvPr name="TextBox 12" id="12"/>
          <p:cNvSpPr txBox="true"/>
          <p:nvPr/>
        </p:nvSpPr>
        <p:spPr>
          <a:xfrm rot="0">
            <a:off x="1345688" y="5542285"/>
            <a:ext cx="8679365" cy="783336"/>
          </a:xfrm>
          <a:prstGeom prst="rect">
            <a:avLst/>
          </a:prstGeom>
        </p:spPr>
        <p:txBody>
          <a:bodyPr anchor="t" rtlCol="false" tIns="0" lIns="0" bIns="0" rIns="0">
            <a:spAutoFit/>
          </a:bodyPr>
          <a:lstStyle/>
          <a:p>
            <a:pPr algn="l">
              <a:lnSpc>
                <a:spcPts val="3072"/>
              </a:lnSpc>
            </a:pPr>
            <a:r>
              <a:rPr lang="en-US" b="true" sz="3200">
                <a:solidFill>
                  <a:srgbClr val="E06666"/>
                </a:solidFill>
                <a:latin typeface="Proxima Nova Bold"/>
                <a:ea typeface="Proxima Nova Bold"/>
                <a:cs typeface="Proxima Nova Bold"/>
                <a:sym typeface="Proxima Nova Bold"/>
              </a:rPr>
              <a:t>4 TRANSPARENCIA Y RENDICIÓN DE CUENTA</a:t>
            </a:r>
          </a:p>
        </p:txBody>
      </p:sp>
      <p:sp>
        <p:nvSpPr>
          <p:cNvPr name="Freeform 13" id="13"/>
          <p:cNvSpPr/>
          <p:nvPr/>
        </p:nvSpPr>
        <p:spPr>
          <a:xfrm flipH="false" flipV="false" rot="0">
            <a:off x="12210803" y="1532735"/>
            <a:ext cx="4034738" cy="3942353"/>
          </a:xfrm>
          <a:custGeom>
            <a:avLst/>
            <a:gdLst/>
            <a:ahLst/>
            <a:cxnLst/>
            <a:rect r="r" b="b" t="t" l="l"/>
            <a:pathLst>
              <a:path h="3942353" w="4034738">
                <a:moveTo>
                  <a:pt x="0" y="0"/>
                </a:moveTo>
                <a:lnTo>
                  <a:pt x="4034738" y="0"/>
                </a:lnTo>
                <a:lnTo>
                  <a:pt x="4034738" y="3942353"/>
                </a:lnTo>
                <a:lnTo>
                  <a:pt x="0" y="39423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1531475" y="3142447"/>
            <a:ext cx="5475150" cy="90030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ELEVAR LA TRANSPARENCIA</a:t>
            </a:r>
          </a:p>
        </p:txBody>
      </p:sp>
      <p:sp>
        <p:nvSpPr>
          <p:cNvPr name="TextBox 7" id="7"/>
          <p:cNvSpPr txBox="true"/>
          <p:nvPr/>
        </p:nvSpPr>
        <p:spPr>
          <a:xfrm rot="0">
            <a:off x="1531475" y="4115413"/>
            <a:ext cx="4740150" cy="21050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Con datos abiertos y plataformas que faciliten el monitoreo de las funciones más relevantes para la ciudadanía</a:t>
            </a:r>
          </a:p>
        </p:txBody>
      </p:sp>
      <p:sp>
        <p:nvSpPr>
          <p:cNvPr name="TextBox 8" id="8"/>
          <p:cNvSpPr txBox="true"/>
          <p:nvPr/>
        </p:nvSpPr>
        <p:spPr>
          <a:xfrm rot="0">
            <a:off x="1531475" y="7191190"/>
            <a:ext cx="5475150" cy="90030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DESIGNAR MEJOR LAS FUNCIONES</a:t>
            </a:r>
          </a:p>
        </p:txBody>
      </p:sp>
      <p:sp>
        <p:nvSpPr>
          <p:cNvPr name="TextBox 9" id="9"/>
          <p:cNvSpPr txBox="true"/>
          <p:nvPr/>
        </p:nvSpPr>
        <p:spPr>
          <a:xfrm rot="0">
            <a:off x="1513207" y="8173969"/>
            <a:ext cx="6308229" cy="16859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Otorgar funciones y competencias a los niveles de gobierno con mayor capacidad para proveer servicios a la ciudadanía</a:t>
            </a:r>
          </a:p>
        </p:txBody>
      </p:sp>
      <p:sp>
        <p:nvSpPr>
          <p:cNvPr name="TextBox 10" id="10"/>
          <p:cNvSpPr txBox="true"/>
          <p:nvPr/>
        </p:nvSpPr>
        <p:spPr>
          <a:xfrm rot="0">
            <a:off x="10809843" y="3003849"/>
            <a:ext cx="6723791" cy="133845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FORTALECER LAS CAPACIDADES DE LA ADMINISTRACIÓN PÚBLICA </a:t>
            </a:r>
          </a:p>
        </p:txBody>
      </p:sp>
      <p:sp>
        <p:nvSpPr>
          <p:cNvPr name="TextBox 11" id="11"/>
          <p:cNvSpPr txBox="true"/>
          <p:nvPr/>
        </p:nvSpPr>
        <p:spPr>
          <a:xfrm rot="0">
            <a:off x="11430359" y="4407110"/>
            <a:ext cx="5625264" cy="16859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A través de la incorporación de personal altamente calificado gracias a la implementación de incentivos</a:t>
            </a:r>
          </a:p>
        </p:txBody>
      </p:sp>
      <p:sp>
        <p:nvSpPr>
          <p:cNvPr name="TextBox 12" id="12"/>
          <p:cNvSpPr txBox="true"/>
          <p:nvPr/>
        </p:nvSpPr>
        <p:spPr>
          <a:xfrm rot="0">
            <a:off x="11030309" y="7166677"/>
            <a:ext cx="5475150" cy="90030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PARTICIPACIÓN CIUDADANA</a:t>
            </a:r>
          </a:p>
        </p:txBody>
      </p:sp>
      <p:sp>
        <p:nvSpPr>
          <p:cNvPr name="TextBox 13" id="13"/>
          <p:cNvSpPr txBox="true"/>
          <p:nvPr/>
        </p:nvSpPr>
        <p:spPr>
          <a:xfrm rot="0">
            <a:off x="10629948" y="8173969"/>
            <a:ext cx="7506773" cy="16859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Fortalecer la representatividad de los partidos y organizaciones políticas en el ámbito subnacional, para mejorar la confianza de la ciudadanía en sus autoridades.</a:t>
            </a:r>
          </a:p>
        </p:txBody>
      </p:sp>
      <p:sp>
        <p:nvSpPr>
          <p:cNvPr name="TextBox 14" id="14"/>
          <p:cNvSpPr txBox="true"/>
          <p:nvPr/>
        </p:nvSpPr>
        <p:spPr>
          <a:xfrm rot="0">
            <a:off x="1513207" y="2271929"/>
            <a:ext cx="4740150" cy="74295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01</a:t>
            </a:r>
          </a:p>
        </p:txBody>
      </p:sp>
      <p:sp>
        <p:nvSpPr>
          <p:cNvPr name="TextBox 15" id="15"/>
          <p:cNvSpPr txBox="true"/>
          <p:nvPr/>
        </p:nvSpPr>
        <p:spPr>
          <a:xfrm rot="0">
            <a:off x="1531475" y="6206027"/>
            <a:ext cx="4740150" cy="74295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02</a:t>
            </a:r>
          </a:p>
        </p:txBody>
      </p:sp>
      <p:sp>
        <p:nvSpPr>
          <p:cNvPr name="TextBox 16" id="16"/>
          <p:cNvSpPr txBox="true"/>
          <p:nvPr/>
        </p:nvSpPr>
        <p:spPr>
          <a:xfrm rot="0">
            <a:off x="12315429" y="2195574"/>
            <a:ext cx="4740150" cy="66540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03</a:t>
            </a:r>
          </a:p>
        </p:txBody>
      </p:sp>
      <p:sp>
        <p:nvSpPr>
          <p:cNvPr name="TextBox 17" id="17"/>
          <p:cNvSpPr txBox="true"/>
          <p:nvPr/>
        </p:nvSpPr>
        <p:spPr>
          <a:xfrm rot="0">
            <a:off x="11178034" y="6283577"/>
            <a:ext cx="4740150" cy="66540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04</a:t>
            </a:r>
          </a:p>
        </p:txBody>
      </p:sp>
      <p:sp>
        <p:nvSpPr>
          <p:cNvPr name="TextBox 18" id="18"/>
          <p:cNvSpPr txBox="true"/>
          <p:nvPr/>
        </p:nvSpPr>
        <p:spPr>
          <a:xfrm rot="0">
            <a:off x="1028700" y="1269157"/>
            <a:ext cx="15225150" cy="886967"/>
          </a:xfrm>
          <a:prstGeom prst="rect">
            <a:avLst/>
          </a:prstGeom>
        </p:spPr>
        <p:txBody>
          <a:bodyPr anchor="t" rtlCol="false" tIns="0" lIns="0" bIns="0" rIns="0">
            <a:spAutoFit/>
          </a:bodyPr>
          <a:lstStyle/>
          <a:p>
            <a:pPr algn="ctr">
              <a:lnSpc>
                <a:spcPts val="6335"/>
              </a:lnSpc>
            </a:pPr>
            <a:r>
              <a:rPr lang="en-US" b="true" sz="6599">
                <a:solidFill>
                  <a:srgbClr val="E06666"/>
                </a:solidFill>
                <a:latin typeface="Arimo Bold"/>
                <a:ea typeface="Arimo Bold"/>
                <a:cs typeface="Arimo Bold"/>
                <a:sym typeface="Arimo Bold"/>
              </a:rPr>
              <a:t>Acciones Inmediatas</a:t>
            </a:r>
          </a:p>
        </p:txBody>
      </p:sp>
      <p:sp>
        <p:nvSpPr>
          <p:cNvPr name="Freeform 19" id="19"/>
          <p:cNvSpPr/>
          <p:nvPr/>
        </p:nvSpPr>
        <p:spPr>
          <a:xfrm flipH="false" flipV="false" rot="0">
            <a:off x="6271625" y="2860974"/>
            <a:ext cx="4111318" cy="6013750"/>
          </a:xfrm>
          <a:custGeom>
            <a:avLst/>
            <a:gdLst/>
            <a:ahLst/>
            <a:cxnLst/>
            <a:rect r="r" b="b" t="t" l="l"/>
            <a:pathLst>
              <a:path h="6013750" w="4111318">
                <a:moveTo>
                  <a:pt x="0" y="0"/>
                </a:moveTo>
                <a:lnTo>
                  <a:pt x="4111318" y="0"/>
                </a:lnTo>
                <a:lnTo>
                  <a:pt x="4111318" y="6013750"/>
                </a:lnTo>
                <a:lnTo>
                  <a:pt x="0" y="60137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7600797" y="4355152"/>
            <a:ext cx="278276" cy="278276"/>
            <a:chOff x="0" y="0"/>
            <a:chExt cx="371035" cy="371035"/>
          </a:xfrm>
        </p:grpSpPr>
        <p:sp>
          <p:nvSpPr>
            <p:cNvPr name="Freeform 21" id="21"/>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22" id="22"/>
          <p:cNvGrpSpPr/>
          <p:nvPr/>
        </p:nvGrpSpPr>
        <p:grpSpPr>
          <a:xfrm rot="0">
            <a:off x="7600797" y="5950652"/>
            <a:ext cx="278276" cy="278276"/>
            <a:chOff x="0" y="0"/>
            <a:chExt cx="371035" cy="371035"/>
          </a:xfrm>
        </p:grpSpPr>
        <p:sp>
          <p:nvSpPr>
            <p:cNvPr name="Freeform 23" id="23"/>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EA9999"/>
            </a:solidFill>
          </p:spPr>
        </p:sp>
      </p:grpSp>
      <p:grpSp>
        <p:nvGrpSpPr>
          <p:cNvPr name="Group 24" id="24"/>
          <p:cNvGrpSpPr/>
          <p:nvPr/>
        </p:nvGrpSpPr>
        <p:grpSpPr>
          <a:xfrm rot="0">
            <a:off x="7600797" y="6572902"/>
            <a:ext cx="278276" cy="278276"/>
            <a:chOff x="0" y="0"/>
            <a:chExt cx="371035" cy="371035"/>
          </a:xfrm>
        </p:grpSpPr>
        <p:sp>
          <p:nvSpPr>
            <p:cNvPr name="Freeform 25" id="25"/>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26" id="26"/>
          <p:cNvGrpSpPr/>
          <p:nvPr/>
        </p:nvGrpSpPr>
        <p:grpSpPr>
          <a:xfrm rot="0">
            <a:off x="8009197" y="6572902"/>
            <a:ext cx="278276" cy="278276"/>
            <a:chOff x="0" y="0"/>
            <a:chExt cx="371035" cy="371035"/>
          </a:xfrm>
        </p:grpSpPr>
        <p:sp>
          <p:nvSpPr>
            <p:cNvPr name="Freeform 27" id="27"/>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28" id="28"/>
          <p:cNvGrpSpPr/>
          <p:nvPr/>
        </p:nvGrpSpPr>
        <p:grpSpPr>
          <a:xfrm rot="0">
            <a:off x="8009195" y="5929780"/>
            <a:ext cx="470860" cy="470750"/>
            <a:chOff x="0" y="0"/>
            <a:chExt cx="627813" cy="627667"/>
          </a:xfrm>
        </p:grpSpPr>
        <p:sp>
          <p:nvSpPr>
            <p:cNvPr name="Freeform 29" id="29"/>
            <p:cNvSpPr/>
            <p:nvPr/>
          </p:nvSpPr>
          <p:spPr>
            <a:xfrm flipH="false" flipV="false" rot="0">
              <a:off x="0" y="0"/>
              <a:ext cx="627761" cy="627634"/>
            </a:xfrm>
            <a:custGeom>
              <a:avLst/>
              <a:gdLst/>
              <a:ahLst/>
              <a:cxnLst/>
              <a:rect r="r" b="b" t="t" l="l"/>
              <a:pathLst>
                <a:path h="627634" w="627761">
                  <a:moveTo>
                    <a:pt x="215265" y="0"/>
                  </a:moveTo>
                  <a:lnTo>
                    <a:pt x="215265" y="93726"/>
                  </a:lnTo>
                  <a:lnTo>
                    <a:pt x="102743" y="93726"/>
                  </a:lnTo>
                  <a:lnTo>
                    <a:pt x="102743" y="215138"/>
                  </a:lnTo>
                  <a:lnTo>
                    <a:pt x="0" y="215138"/>
                  </a:lnTo>
                  <a:lnTo>
                    <a:pt x="0" y="412496"/>
                  </a:lnTo>
                  <a:lnTo>
                    <a:pt x="102743" y="412496"/>
                  </a:lnTo>
                  <a:lnTo>
                    <a:pt x="102743" y="533908"/>
                  </a:lnTo>
                  <a:lnTo>
                    <a:pt x="215265" y="533908"/>
                  </a:lnTo>
                  <a:lnTo>
                    <a:pt x="215265" y="627634"/>
                  </a:lnTo>
                  <a:lnTo>
                    <a:pt x="412496" y="627634"/>
                  </a:lnTo>
                  <a:lnTo>
                    <a:pt x="412496" y="533908"/>
                  </a:lnTo>
                  <a:lnTo>
                    <a:pt x="534035" y="533908"/>
                  </a:lnTo>
                  <a:lnTo>
                    <a:pt x="534035" y="412496"/>
                  </a:lnTo>
                  <a:lnTo>
                    <a:pt x="627761" y="412496"/>
                  </a:lnTo>
                  <a:lnTo>
                    <a:pt x="627761" y="215265"/>
                  </a:lnTo>
                  <a:lnTo>
                    <a:pt x="534035" y="215265"/>
                  </a:lnTo>
                  <a:lnTo>
                    <a:pt x="534035" y="93726"/>
                  </a:lnTo>
                  <a:lnTo>
                    <a:pt x="412496" y="93726"/>
                  </a:lnTo>
                  <a:lnTo>
                    <a:pt x="412496" y="0"/>
                  </a:lnTo>
                  <a:close/>
                </a:path>
              </a:pathLst>
            </a:custGeom>
            <a:solidFill>
              <a:srgbClr val="EA9999"/>
            </a:solidFill>
          </p:spPr>
        </p:sp>
      </p:grpSp>
      <p:grpSp>
        <p:nvGrpSpPr>
          <p:cNvPr name="Group 30" id="30"/>
          <p:cNvGrpSpPr/>
          <p:nvPr/>
        </p:nvGrpSpPr>
        <p:grpSpPr>
          <a:xfrm rot="0">
            <a:off x="9214845" y="5929780"/>
            <a:ext cx="470860" cy="470750"/>
            <a:chOff x="0" y="0"/>
            <a:chExt cx="627813" cy="627667"/>
          </a:xfrm>
        </p:grpSpPr>
        <p:sp>
          <p:nvSpPr>
            <p:cNvPr name="Freeform 31" id="31"/>
            <p:cNvSpPr/>
            <p:nvPr/>
          </p:nvSpPr>
          <p:spPr>
            <a:xfrm flipH="false" flipV="false" rot="0">
              <a:off x="0" y="0"/>
              <a:ext cx="627761" cy="627634"/>
            </a:xfrm>
            <a:custGeom>
              <a:avLst/>
              <a:gdLst/>
              <a:ahLst/>
              <a:cxnLst/>
              <a:rect r="r" b="b" t="t" l="l"/>
              <a:pathLst>
                <a:path h="627634" w="627761">
                  <a:moveTo>
                    <a:pt x="215265" y="0"/>
                  </a:moveTo>
                  <a:lnTo>
                    <a:pt x="215265" y="93726"/>
                  </a:lnTo>
                  <a:lnTo>
                    <a:pt x="102743" y="93726"/>
                  </a:lnTo>
                  <a:lnTo>
                    <a:pt x="102743" y="215138"/>
                  </a:lnTo>
                  <a:lnTo>
                    <a:pt x="0" y="215138"/>
                  </a:lnTo>
                  <a:lnTo>
                    <a:pt x="0" y="412496"/>
                  </a:lnTo>
                  <a:lnTo>
                    <a:pt x="102743" y="412496"/>
                  </a:lnTo>
                  <a:lnTo>
                    <a:pt x="102743" y="533908"/>
                  </a:lnTo>
                  <a:lnTo>
                    <a:pt x="215265" y="533908"/>
                  </a:lnTo>
                  <a:lnTo>
                    <a:pt x="215265" y="627634"/>
                  </a:lnTo>
                  <a:lnTo>
                    <a:pt x="412496" y="627634"/>
                  </a:lnTo>
                  <a:lnTo>
                    <a:pt x="412496" y="533908"/>
                  </a:lnTo>
                  <a:lnTo>
                    <a:pt x="534035" y="533908"/>
                  </a:lnTo>
                  <a:lnTo>
                    <a:pt x="534035" y="412496"/>
                  </a:lnTo>
                  <a:lnTo>
                    <a:pt x="627761" y="412496"/>
                  </a:lnTo>
                  <a:lnTo>
                    <a:pt x="627761" y="215265"/>
                  </a:lnTo>
                  <a:lnTo>
                    <a:pt x="534035" y="215265"/>
                  </a:lnTo>
                  <a:lnTo>
                    <a:pt x="534035" y="93726"/>
                  </a:lnTo>
                  <a:lnTo>
                    <a:pt x="412496" y="93726"/>
                  </a:lnTo>
                  <a:lnTo>
                    <a:pt x="412496" y="0"/>
                  </a:lnTo>
                  <a:close/>
                </a:path>
              </a:pathLst>
            </a:custGeom>
            <a:solidFill>
              <a:srgbClr val="A2C4C9"/>
            </a:solidFill>
          </p:spPr>
        </p:sp>
      </p:grpSp>
      <p:grpSp>
        <p:nvGrpSpPr>
          <p:cNvPr name="Group 32" id="32"/>
          <p:cNvGrpSpPr/>
          <p:nvPr/>
        </p:nvGrpSpPr>
        <p:grpSpPr>
          <a:xfrm rot="0">
            <a:off x="9214845" y="7596230"/>
            <a:ext cx="470860" cy="470750"/>
            <a:chOff x="0" y="0"/>
            <a:chExt cx="627813" cy="627667"/>
          </a:xfrm>
        </p:grpSpPr>
        <p:sp>
          <p:nvSpPr>
            <p:cNvPr name="Freeform 33" id="33"/>
            <p:cNvSpPr/>
            <p:nvPr/>
          </p:nvSpPr>
          <p:spPr>
            <a:xfrm flipH="false" flipV="false" rot="0">
              <a:off x="0" y="0"/>
              <a:ext cx="627761" cy="627634"/>
            </a:xfrm>
            <a:custGeom>
              <a:avLst/>
              <a:gdLst/>
              <a:ahLst/>
              <a:cxnLst/>
              <a:rect r="r" b="b" t="t" l="l"/>
              <a:pathLst>
                <a:path h="627634" w="627761">
                  <a:moveTo>
                    <a:pt x="215265" y="0"/>
                  </a:moveTo>
                  <a:lnTo>
                    <a:pt x="215265" y="93726"/>
                  </a:lnTo>
                  <a:lnTo>
                    <a:pt x="102743" y="93726"/>
                  </a:lnTo>
                  <a:lnTo>
                    <a:pt x="102743" y="215138"/>
                  </a:lnTo>
                  <a:lnTo>
                    <a:pt x="0" y="215138"/>
                  </a:lnTo>
                  <a:lnTo>
                    <a:pt x="0" y="412496"/>
                  </a:lnTo>
                  <a:lnTo>
                    <a:pt x="102743" y="412496"/>
                  </a:lnTo>
                  <a:lnTo>
                    <a:pt x="102743" y="533908"/>
                  </a:lnTo>
                  <a:lnTo>
                    <a:pt x="215265" y="533908"/>
                  </a:lnTo>
                  <a:lnTo>
                    <a:pt x="215265" y="627634"/>
                  </a:lnTo>
                  <a:lnTo>
                    <a:pt x="412496" y="627634"/>
                  </a:lnTo>
                  <a:lnTo>
                    <a:pt x="412496" y="533908"/>
                  </a:lnTo>
                  <a:lnTo>
                    <a:pt x="534035" y="533908"/>
                  </a:lnTo>
                  <a:lnTo>
                    <a:pt x="534035" y="412496"/>
                  </a:lnTo>
                  <a:lnTo>
                    <a:pt x="627761" y="412496"/>
                  </a:lnTo>
                  <a:lnTo>
                    <a:pt x="627761" y="215265"/>
                  </a:lnTo>
                  <a:lnTo>
                    <a:pt x="534035" y="215265"/>
                  </a:lnTo>
                  <a:lnTo>
                    <a:pt x="534035" y="93726"/>
                  </a:lnTo>
                  <a:lnTo>
                    <a:pt x="412496" y="93726"/>
                  </a:lnTo>
                  <a:lnTo>
                    <a:pt x="412496" y="0"/>
                  </a:lnTo>
                  <a:close/>
                </a:path>
              </a:pathLst>
            </a:custGeom>
            <a:solidFill>
              <a:srgbClr val="A2C4C9"/>
            </a:solidFill>
          </p:spPr>
        </p:sp>
      </p:grpSp>
      <p:grpSp>
        <p:nvGrpSpPr>
          <p:cNvPr name="Group 34" id="34"/>
          <p:cNvGrpSpPr/>
          <p:nvPr/>
        </p:nvGrpSpPr>
        <p:grpSpPr>
          <a:xfrm rot="0">
            <a:off x="9902295" y="7596214"/>
            <a:ext cx="278276" cy="278276"/>
            <a:chOff x="0" y="0"/>
            <a:chExt cx="371035" cy="371035"/>
          </a:xfrm>
        </p:grpSpPr>
        <p:sp>
          <p:nvSpPr>
            <p:cNvPr name="Freeform 35" id="35"/>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36" id="36"/>
          <p:cNvGrpSpPr/>
          <p:nvPr/>
        </p:nvGrpSpPr>
        <p:grpSpPr>
          <a:xfrm rot="0">
            <a:off x="9902295" y="7035564"/>
            <a:ext cx="278276" cy="278276"/>
            <a:chOff x="0" y="0"/>
            <a:chExt cx="371035" cy="371035"/>
          </a:xfrm>
        </p:grpSpPr>
        <p:sp>
          <p:nvSpPr>
            <p:cNvPr name="Freeform 37" id="37"/>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EA9999"/>
            </a:solidFill>
          </p:spPr>
        </p:sp>
      </p:grpSp>
      <p:grpSp>
        <p:nvGrpSpPr>
          <p:cNvPr name="Group 38" id="38"/>
          <p:cNvGrpSpPr/>
          <p:nvPr/>
        </p:nvGrpSpPr>
        <p:grpSpPr>
          <a:xfrm rot="0">
            <a:off x="7922845" y="7185946"/>
            <a:ext cx="643560" cy="643560"/>
            <a:chOff x="0" y="0"/>
            <a:chExt cx="858080" cy="858080"/>
          </a:xfrm>
        </p:grpSpPr>
        <p:sp>
          <p:nvSpPr>
            <p:cNvPr name="Freeform 39" id="39"/>
            <p:cNvSpPr/>
            <p:nvPr/>
          </p:nvSpPr>
          <p:spPr>
            <a:xfrm flipH="false" flipV="false" rot="0">
              <a:off x="0" y="0"/>
              <a:ext cx="858012" cy="858012"/>
            </a:xfrm>
            <a:custGeom>
              <a:avLst/>
              <a:gdLst/>
              <a:ahLst/>
              <a:cxnLst/>
              <a:rect r="r" b="b" t="t" l="l"/>
              <a:pathLst>
                <a:path h="858012" w="858012">
                  <a:moveTo>
                    <a:pt x="294259" y="0"/>
                  </a:moveTo>
                  <a:lnTo>
                    <a:pt x="294259" y="128143"/>
                  </a:lnTo>
                  <a:lnTo>
                    <a:pt x="140462" y="128143"/>
                  </a:lnTo>
                  <a:lnTo>
                    <a:pt x="140462" y="294259"/>
                  </a:lnTo>
                  <a:lnTo>
                    <a:pt x="0" y="294259"/>
                  </a:lnTo>
                  <a:lnTo>
                    <a:pt x="0" y="563880"/>
                  </a:lnTo>
                  <a:lnTo>
                    <a:pt x="140462" y="563880"/>
                  </a:lnTo>
                  <a:lnTo>
                    <a:pt x="140462" y="729869"/>
                  </a:lnTo>
                  <a:lnTo>
                    <a:pt x="294259" y="729869"/>
                  </a:lnTo>
                  <a:lnTo>
                    <a:pt x="294259" y="858012"/>
                  </a:lnTo>
                  <a:lnTo>
                    <a:pt x="563880" y="858012"/>
                  </a:lnTo>
                  <a:lnTo>
                    <a:pt x="563880" y="729869"/>
                  </a:lnTo>
                  <a:lnTo>
                    <a:pt x="729869" y="729869"/>
                  </a:lnTo>
                  <a:lnTo>
                    <a:pt x="729869" y="563880"/>
                  </a:lnTo>
                  <a:lnTo>
                    <a:pt x="858012" y="563880"/>
                  </a:lnTo>
                  <a:lnTo>
                    <a:pt x="858012" y="294259"/>
                  </a:lnTo>
                  <a:lnTo>
                    <a:pt x="729869" y="294259"/>
                  </a:lnTo>
                  <a:lnTo>
                    <a:pt x="729869" y="128143"/>
                  </a:lnTo>
                  <a:lnTo>
                    <a:pt x="563880" y="128143"/>
                  </a:lnTo>
                  <a:lnTo>
                    <a:pt x="563880" y="0"/>
                  </a:lnTo>
                  <a:close/>
                </a:path>
              </a:pathLst>
            </a:custGeom>
            <a:solidFill>
              <a:srgbClr val="EA9999"/>
            </a:solidFill>
          </p:spPr>
        </p:sp>
      </p:grpSp>
      <p:grpSp>
        <p:nvGrpSpPr>
          <p:cNvPr name="Group 40" id="40"/>
          <p:cNvGrpSpPr/>
          <p:nvPr/>
        </p:nvGrpSpPr>
        <p:grpSpPr>
          <a:xfrm rot="0">
            <a:off x="8566395" y="4803464"/>
            <a:ext cx="278276" cy="278276"/>
            <a:chOff x="0" y="0"/>
            <a:chExt cx="371035" cy="371035"/>
          </a:xfrm>
        </p:grpSpPr>
        <p:sp>
          <p:nvSpPr>
            <p:cNvPr name="Freeform 41" id="41"/>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EA9999"/>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1531425" y="1240816"/>
            <a:ext cx="15225150" cy="641670"/>
          </a:xfrm>
          <a:prstGeom prst="rect">
            <a:avLst/>
          </a:prstGeom>
        </p:spPr>
        <p:txBody>
          <a:bodyPr anchor="t" rtlCol="false" tIns="0" lIns="0" bIns="0" rIns="0">
            <a:spAutoFit/>
          </a:bodyPr>
          <a:lstStyle/>
          <a:p>
            <a:pPr algn="ctr">
              <a:lnSpc>
                <a:spcPts val="4608"/>
              </a:lnSpc>
            </a:pPr>
            <a:r>
              <a:rPr lang="en-US" b="true" sz="4800">
                <a:solidFill>
                  <a:srgbClr val="E06666"/>
                </a:solidFill>
                <a:latin typeface="Arimo Bold"/>
                <a:ea typeface="Arimo Bold"/>
                <a:cs typeface="Arimo Bold"/>
                <a:sym typeface="Arimo Bold"/>
              </a:rPr>
              <a:t>REFERENCIAS</a:t>
            </a:r>
          </a:p>
        </p:txBody>
      </p:sp>
      <p:sp>
        <p:nvSpPr>
          <p:cNvPr name="TextBox 7" id="7"/>
          <p:cNvSpPr txBox="true"/>
          <p:nvPr/>
        </p:nvSpPr>
        <p:spPr>
          <a:xfrm rot="0">
            <a:off x="1891073" y="2086749"/>
            <a:ext cx="14551596" cy="5810250"/>
          </a:xfrm>
          <a:prstGeom prst="rect">
            <a:avLst/>
          </a:prstGeom>
        </p:spPr>
        <p:txBody>
          <a:bodyPr anchor="t" rtlCol="false" tIns="0" lIns="0" bIns="0" rIns="0">
            <a:spAutoFit/>
          </a:bodyPr>
          <a:lstStyle/>
          <a:p>
            <a:pPr algn="l">
              <a:lnSpc>
                <a:spcPts val="3719"/>
              </a:lnSpc>
            </a:pPr>
          </a:p>
          <a:p>
            <a:pPr algn="l" marL="603251" indent="-301626" lvl="1">
              <a:lnSpc>
                <a:spcPts val="3000"/>
              </a:lnSpc>
              <a:buAutoNum type="arabicPeriod" startAt="1"/>
            </a:pPr>
            <a:r>
              <a:rPr lang="en-US" sz="2500">
                <a:solidFill>
                  <a:srgbClr val="45818E"/>
                </a:solidFill>
                <a:latin typeface="Raleway Thin"/>
                <a:ea typeface="Raleway Thin"/>
                <a:cs typeface="Raleway Thin"/>
                <a:sym typeface="Raleway Thin"/>
              </a:rPr>
              <a:t>El retroceso del proceso de descentralización en el Perú. (2024, agosto 4). Propuesta Ciudadana. https://propuestaciudadana.org.pe/comunicaciones/gpc-en-medios/el-retroceso-del-proceso-de-descentralizacion-en-el-peru-2/</a:t>
            </a:r>
          </a:p>
          <a:p>
            <a:pPr algn="l" marL="603251" indent="-301626" lvl="1">
              <a:lnSpc>
                <a:spcPts val="3000"/>
              </a:lnSpc>
              <a:buAutoNum type="arabicPeriod" startAt="1"/>
            </a:pPr>
            <a:r>
              <a:rPr lang="en-US" sz="2500">
                <a:solidFill>
                  <a:srgbClr val="45818E"/>
                </a:solidFill>
                <a:latin typeface="Raleway Thin"/>
                <a:ea typeface="Raleway Thin"/>
                <a:cs typeface="Raleway Thin"/>
                <a:sym typeface="Raleway Thin"/>
              </a:rPr>
              <a:t>Expertos enfatizan la importancia de fortalecer la descentralización en el Perú en foro del Ceplan. (s/f). Gob.pe. Recuperado el 29 de octubre de 2024, de https://www.gob.pe/institucion/ceplan/noticias/883808-expertos-enfatizan-la-importancia-de-fortalecer-la-descentralizacion-en-el-peru-en-foro-del-ceplan</a:t>
            </a:r>
          </a:p>
          <a:p>
            <a:pPr algn="l" marL="603251" indent="-301626" lvl="1">
              <a:lnSpc>
                <a:spcPts val="3000"/>
              </a:lnSpc>
              <a:buAutoNum type="arabicPeriod" startAt="1"/>
            </a:pPr>
            <a:r>
              <a:rPr lang="en-US" sz="2500">
                <a:solidFill>
                  <a:srgbClr val="45818E"/>
                </a:solidFill>
                <a:latin typeface="Raleway Thin"/>
                <a:ea typeface="Raleway Thin"/>
                <a:cs typeface="Raleway Thin"/>
                <a:sym typeface="Raleway Thin"/>
              </a:rPr>
              <a:t>#RutaPerú: Propuestas para optimizar la descentralización e incrementar sostenidamente el bienestar de la ciudadanía. (2022, septiembre 7). IPAE - Acción Empresarial. https://www.ipae.pe/rutaperu-propuestas-para-optimizar-la-descentralizacion-e-incrementar-sostenidamente-el-bienestar-de-la-ciudadania/</a:t>
            </a:r>
          </a:p>
          <a:p>
            <a:pPr algn="l" marL="603251" indent="-301626" lvl="1">
              <a:lnSpc>
                <a:spcPts val="3000"/>
              </a:lnSpc>
              <a:buAutoNum type="arabicPeriod" startAt="1"/>
            </a:pPr>
            <a:r>
              <a:rPr lang="en-US" sz="2500">
                <a:solidFill>
                  <a:srgbClr val="45818E"/>
                </a:solidFill>
                <a:latin typeface="Raleway Thin"/>
                <a:ea typeface="Raleway Thin"/>
                <a:cs typeface="Raleway Thin"/>
                <a:sym typeface="Raleway Thin"/>
              </a:rPr>
              <a:t>Si el gobierno central no cambia, la descentralización no tiene futuro. (2016, julio 7). PuntoEdu PUCP; Pontificia Universidad Católica del Perú. https://puntoedu.pucp.edu.pe/voces-pucp/si-el-gobierno-central-no-cambia-la-descentralizacion-no-tiene-futuro/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687276" y="3887148"/>
            <a:ext cx="20184794" cy="6477624"/>
          </a:xfrm>
          <a:custGeom>
            <a:avLst/>
            <a:gdLst/>
            <a:ahLst/>
            <a:cxnLst/>
            <a:rect r="r" b="b" t="t" l="l"/>
            <a:pathLst>
              <a:path h="6477624" w="20184794">
                <a:moveTo>
                  <a:pt x="0" y="0"/>
                </a:moveTo>
                <a:lnTo>
                  <a:pt x="20184794" y="0"/>
                </a:lnTo>
                <a:lnTo>
                  <a:pt x="20184794" y="6477624"/>
                </a:lnTo>
                <a:lnTo>
                  <a:pt x="0" y="647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839908" y="2934752"/>
            <a:ext cx="10863350" cy="3088306"/>
          </a:xfrm>
          <a:custGeom>
            <a:avLst/>
            <a:gdLst/>
            <a:ahLst/>
            <a:cxnLst/>
            <a:rect r="r" b="b" t="t" l="l"/>
            <a:pathLst>
              <a:path h="3088306" w="10863350">
                <a:moveTo>
                  <a:pt x="0" y="0"/>
                </a:moveTo>
                <a:lnTo>
                  <a:pt x="10863350" y="0"/>
                </a:lnTo>
                <a:lnTo>
                  <a:pt x="10863350" y="3088306"/>
                </a:lnTo>
                <a:lnTo>
                  <a:pt x="0" y="3088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70652" y="254707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2812266" y="3182402"/>
            <a:ext cx="8722551" cy="1742323"/>
          </a:xfrm>
          <a:prstGeom prst="rect">
            <a:avLst/>
          </a:prstGeom>
        </p:spPr>
        <p:txBody>
          <a:bodyPr anchor="t" rtlCol="false" tIns="0" lIns="0" bIns="0" rIns="0">
            <a:spAutoFit/>
          </a:bodyPr>
          <a:lstStyle/>
          <a:p>
            <a:pPr algn="l">
              <a:lnSpc>
                <a:spcPts val="12576"/>
              </a:lnSpc>
            </a:pPr>
            <a:r>
              <a:rPr lang="en-US" sz="13100" b="true">
                <a:solidFill>
                  <a:srgbClr val="E06666"/>
                </a:solidFill>
                <a:latin typeface="Arimo Bold"/>
                <a:ea typeface="Arimo Bold"/>
                <a:cs typeface="Arimo Bold"/>
                <a:sym typeface="Arimo Bold"/>
              </a:rPr>
              <a:t>GRACIAS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1072615" y="1570755"/>
            <a:ext cx="6186685" cy="8248913"/>
          </a:xfrm>
          <a:custGeom>
            <a:avLst/>
            <a:gdLst/>
            <a:ahLst/>
            <a:cxnLst/>
            <a:rect r="r" b="b" t="t" l="l"/>
            <a:pathLst>
              <a:path h="8248913" w="6186685">
                <a:moveTo>
                  <a:pt x="0" y="0"/>
                </a:moveTo>
                <a:lnTo>
                  <a:pt x="6186685" y="0"/>
                </a:lnTo>
                <a:lnTo>
                  <a:pt x="6186685" y="8248913"/>
                </a:lnTo>
                <a:lnTo>
                  <a:pt x="0" y="8248913"/>
                </a:lnTo>
                <a:lnTo>
                  <a:pt x="0" y="0"/>
                </a:lnTo>
                <a:close/>
              </a:path>
            </a:pathLst>
          </a:custGeom>
          <a:blipFill>
            <a:blip r:embed="rId11"/>
            <a:stretch>
              <a:fillRect l="0" t="0" r="0" b="0"/>
            </a:stretch>
          </a:blipFill>
        </p:spPr>
      </p:sp>
      <p:sp>
        <p:nvSpPr>
          <p:cNvPr name="Freeform 7" id="7"/>
          <p:cNvSpPr/>
          <p:nvPr/>
        </p:nvSpPr>
        <p:spPr>
          <a:xfrm flipH="false" flipV="false" rot="0">
            <a:off x="1531409" y="4543210"/>
            <a:ext cx="8253986" cy="4715090"/>
          </a:xfrm>
          <a:custGeom>
            <a:avLst/>
            <a:gdLst/>
            <a:ahLst/>
            <a:cxnLst/>
            <a:rect r="r" b="b" t="t" l="l"/>
            <a:pathLst>
              <a:path h="4715090" w="8253986">
                <a:moveTo>
                  <a:pt x="0" y="0"/>
                </a:moveTo>
                <a:lnTo>
                  <a:pt x="8253986" y="0"/>
                </a:lnTo>
                <a:lnTo>
                  <a:pt x="8253986" y="4715090"/>
                </a:lnTo>
                <a:lnTo>
                  <a:pt x="0" y="4715090"/>
                </a:lnTo>
                <a:lnTo>
                  <a:pt x="0" y="0"/>
                </a:lnTo>
                <a:close/>
              </a:path>
            </a:pathLst>
          </a:custGeom>
          <a:blipFill>
            <a:blip r:embed="rId12"/>
            <a:stretch>
              <a:fillRect l="0" t="0" r="0" b="0"/>
            </a:stretch>
          </a:blipFill>
        </p:spPr>
      </p:sp>
      <p:sp>
        <p:nvSpPr>
          <p:cNvPr name="TextBox 8" id="8"/>
          <p:cNvSpPr txBox="true"/>
          <p:nvPr/>
        </p:nvSpPr>
        <p:spPr>
          <a:xfrm rot="0">
            <a:off x="1531409" y="900303"/>
            <a:ext cx="15225150" cy="591312"/>
          </a:xfrm>
          <a:prstGeom prst="rect">
            <a:avLst/>
          </a:prstGeom>
        </p:spPr>
        <p:txBody>
          <a:bodyPr anchor="t" rtlCol="false" tIns="0" lIns="0" bIns="0" rIns="0">
            <a:spAutoFit/>
          </a:bodyPr>
          <a:lstStyle/>
          <a:p>
            <a:pPr algn="ctr">
              <a:lnSpc>
                <a:spcPts val="4224"/>
              </a:lnSpc>
            </a:pPr>
            <a:r>
              <a:rPr lang="en-US" b="true" sz="4400">
                <a:solidFill>
                  <a:srgbClr val="E06666"/>
                </a:solidFill>
                <a:latin typeface="Arimo Bold"/>
                <a:ea typeface="Arimo Bold"/>
                <a:cs typeface="Arimo Bold"/>
                <a:sym typeface="Arimo Bold"/>
              </a:rPr>
              <a:t>Historia y proceso de centralización en el Perú</a:t>
            </a:r>
          </a:p>
        </p:txBody>
      </p:sp>
      <p:sp>
        <p:nvSpPr>
          <p:cNvPr name="TextBox 9" id="9"/>
          <p:cNvSpPr txBox="true"/>
          <p:nvPr/>
        </p:nvSpPr>
        <p:spPr>
          <a:xfrm rot="0">
            <a:off x="1531409" y="1586865"/>
            <a:ext cx="8253986" cy="2642487"/>
          </a:xfrm>
          <a:prstGeom prst="rect">
            <a:avLst/>
          </a:prstGeom>
        </p:spPr>
        <p:txBody>
          <a:bodyPr anchor="t" rtlCol="false" tIns="0" lIns="0" bIns="0" rIns="0">
            <a:spAutoFit/>
          </a:bodyPr>
          <a:lstStyle/>
          <a:p>
            <a:pPr algn="l">
              <a:lnSpc>
                <a:spcPts val="4263"/>
              </a:lnSpc>
            </a:pPr>
            <a:r>
              <a:rPr lang="en-US" sz="2842" b="true">
                <a:solidFill>
                  <a:srgbClr val="45818E"/>
                </a:solidFill>
                <a:latin typeface="Raleway Bold"/>
                <a:ea typeface="Raleway Bold"/>
                <a:cs typeface="Raleway Bold"/>
                <a:sym typeface="Raleway Bold"/>
              </a:rPr>
              <a:t>El centralismo es uno de los problemas más serios del país.</a:t>
            </a:r>
          </a:p>
          <a:p>
            <a:pPr algn="l">
              <a:lnSpc>
                <a:spcPts val="4263"/>
              </a:lnSpc>
            </a:pPr>
            <a:r>
              <a:rPr lang="en-US" b="true" sz="2842">
                <a:solidFill>
                  <a:srgbClr val="45818E"/>
                </a:solidFill>
                <a:latin typeface="Raleway Bold"/>
                <a:ea typeface="Raleway Bold"/>
                <a:cs typeface="Raleway Bold"/>
                <a:sym typeface="Raleway Bold"/>
              </a:rPr>
              <a:t>Es la centralización económica y política de los recursos y fines del estado, su acción comprenden al Gobierno Central.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531425" y="3438644"/>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9166871" y="3438644"/>
            <a:ext cx="681660" cy="397908"/>
          </a:xfrm>
          <a:custGeom>
            <a:avLst/>
            <a:gdLst/>
            <a:ahLst/>
            <a:cxnLst/>
            <a:rect r="r" b="b" t="t" l="l"/>
            <a:pathLst>
              <a:path h="397908" w="681660">
                <a:moveTo>
                  <a:pt x="0" y="0"/>
                </a:moveTo>
                <a:lnTo>
                  <a:pt x="681660" y="0"/>
                </a:lnTo>
                <a:lnTo>
                  <a:pt x="681660" y="397908"/>
                </a:lnTo>
                <a:lnTo>
                  <a:pt x="0" y="3979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531409" y="900303"/>
            <a:ext cx="15225150" cy="591312"/>
          </a:xfrm>
          <a:prstGeom prst="rect">
            <a:avLst/>
          </a:prstGeom>
        </p:spPr>
        <p:txBody>
          <a:bodyPr anchor="t" rtlCol="false" tIns="0" lIns="0" bIns="0" rIns="0">
            <a:spAutoFit/>
          </a:bodyPr>
          <a:lstStyle/>
          <a:p>
            <a:pPr algn="ctr">
              <a:lnSpc>
                <a:spcPts val="4224"/>
              </a:lnSpc>
            </a:pPr>
            <a:r>
              <a:rPr lang="en-US" b="true" sz="4400">
                <a:solidFill>
                  <a:srgbClr val="E06666"/>
                </a:solidFill>
                <a:latin typeface="Arimo Bold"/>
                <a:ea typeface="Arimo Bold"/>
                <a:cs typeface="Arimo Bold"/>
                <a:sym typeface="Arimo Bold"/>
              </a:rPr>
              <a:t>Problemas de la centralización</a:t>
            </a:r>
          </a:p>
        </p:txBody>
      </p:sp>
      <p:sp>
        <p:nvSpPr>
          <p:cNvPr name="TextBox 9" id="9"/>
          <p:cNvSpPr txBox="true"/>
          <p:nvPr/>
        </p:nvSpPr>
        <p:spPr>
          <a:xfrm rot="0">
            <a:off x="1531409" y="1605915"/>
            <a:ext cx="15225150" cy="948690"/>
          </a:xfrm>
          <a:prstGeom prst="rect">
            <a:avLst/>
          </a:prstGeom>
        </p:spPr>
        <p:txBody>
          <a:bodyPr anchor="t" rtlCol="false" tIns="0" lIns="0" bIns="0" rIns="0">
            <a:spAutoFit/>
          </a:bodyPr>
          <a:lstStyle/>
          <a:p>
            <a:pPr algn="l">
              <a:lnSpc>
                <a:spcPts val="3899"/>
              </a:lnSpc>
            </a:pPr>
            <a:r>
              <a:rPr lang="en-US" b="true" sz="2599">
                <a:solidFill>
                  <a:srgbClr val="45818E"/>
                </a:solidFill>
                <a:latin typeface="Raleway Bold"/>
                <a:ea typeface="Raleway Bold"/>
                <a:cs typeface="Raleway Bold"/>
                <a:sym typeface="Raleway Bold"/>
              </a:rPr>
              <a:t>Un problema recurrente fue la continuación del sistema incaico con el virreynato con centrar el poder político, militar, económico y de recursos recolectados en un solo lugar</a:t>
            </a:r>
          </a:p>
        </p:txBody>
      </p:sp>
      <p:sp>
        <p:nvSpPr>
          <p:cNvPr name="TextBox 10" id="10"/>
          <p:cNvSpPr txBox="true"/>
          <p:nvPr/>
        </p:nvSpPr>
        <p:spPr>
          <a:xfrm rot="0">
            <a:off x="2354690" y="3326130"/>
            <a:ext cx="6002556" cy="2156460"/>
          </a:xfrm>
          <a:prstGeom prst="rect">
            <a:avLst/>
          </a:prstGeom>
        </p:spPr>
        <p:txBody>
          <a:bodyPr anchor="t" rtlCol="false" tIns="0" lIns="0" bIns="0" rIns="0">
            <a:spAutoFit/>
          </a:bodyPr>
          <a:lstStyle/>
          <a:p>
            <a:pPr algn="l">
              <a:lnSpc>
                <a:spcPts val="4349"/>
              </a:lnSpc>
            </a:pPr>
            <a:r>
              <a:rPr lang="en-US" sz="2899" b="true">
                <a:solidFill>
                  <a:srgbClr val="325D79"/>
                </a:solidFill>
                <a:latin typeface="Raleway Bold"/>
                <a:ea typeface="Raleway Bold"/>
                <a:cs typeface="Raleway Bold"/>
                <a:sym typeface="Raleway Bold"/>
              </a:rPr>
              <a:t>La centralización económica = Problema de producción e ingreso para LAS LOCALIDADES</a:t>
            </a:r>
          </a:p>
          <a:p>
            <a:pPr algn="l">
              <a:lnSpc>
                <a:spcPts val="4349"/>
              </a:lnSpc>
            </a:pPr>
          </a:p>
        </p:txBody>
      </p:sp>
      <p:sp>
        <p:nvSpPr>
          <p:cNvPr name="TextBox 11" id="11"/>
          <p:cNvSpPr txBox="true"/>
          <p:nvPr/>
        </p:nvSpPr>
        <p:spPr>
          <a:xfrm rot="0">
            <a:off x="10655938" y="3343394"/>
            <a:ext cx="5330918" cy="1613312"/>
          </a:xfrm>
          <a:prstGeom prst="rect">
            <a:avLst/>
          </a:prstGeom>
        </p:spPr>
        <p:txBody>
          <a:bodyPr anchor="t" rtlCol="false" tIns="0" lIns="0" bIns="0" rIns="0">
            <a:spAutoFit/>
          </a:bodyPr>
          <a:lstStyle/>
          <a:p>
            <a:pPr algn="l">
              <a:lnSpc>
                <a:spcPts val="4349"/>
              </a:lnSpc>
            </a:pPr>
            <a:r>
              <a:rPr lang="en-US" sz="2899" b="true">
                <a:solidFill>
                  <a:srgbClr val="325D79"/>
                </a:solidFill>
                <a:latin typeface="Raleway Bold"/>
                <a:ea typeface="Raleway Bold"/>
                <a:cs typeface="Raleway Bold"/>
                <a:sym typeface="Raleway Bold"/>
              </a:rPr>
              <a:t>La centralización Pólitica = MAL GOBIERNO</a:t>
            </a:r>
          </a:p>
          <a:p>
            <a:pPr algn="l">
              <a:lnSpc>
                <a:spcPts val="4349"/>
              </a:lnSpc>
            </a:pPr>
          </a:p>
        </p:txBody>
      </p:sp>
      <p:sp>
        <p:nvSpPr>
          <p:cNvPr name="TextBox 12" id="12"/>
          <p:cNvSpPr txBox="true"/>
          <p:nvPr/>
        </p:nvSpPr>
        <p:spPr>
          <a:xfrm rot="0">
            <a:off x="2573350" y="5140974"/>
            <a:ext cx="4887359" cy="285218"/>
          </a:xfrm>
          <a:prstGeom prst="rect">
            <a:avLst/>
          </a:prstGeom>
        </p:spPr>
        <p:txBody>
          <a:bodyPr anchor="t" rtlCol="false" tIns="0" lIns="0" bIns="0" rIns="0">
            <a:spAutoFit/>
          </a:bodyPr>
          <a:lstStyle/>
          <a:p>
            <a:pPr algn="ctr">
              <a:lnSpc>
                <a:spcPts val="2046"/>
              </a:lnSpc>
            </a:pPr>
            <a:r>
              <a:rPr lang="en-US" b="true" sz="2131">
                <a:solidFill>
                  <a:srgbClr val="E06666"/>
                </a:solidFill>
                <a:latin typeface="Arimo Bold"/>
                <a:ea typeface="Arimo Bold"/>
                <a:cs typeface="Arimo Bold"/>
                <a:sym typeface="Arimo Bold"/>
              </a:rPr>
              <a:t>DEBIDO A QUÉ?</a:t>
            </a:r>
          </a:p>
        </p:txBody>
      </p:sp>
      <p:sp>
        <p:nvSpPr>
          <p:cNvPr name="TextBox 13" id="13"/>
          <p:cNvSpPr txBox="true"/>
          <p:nvPr/>
        </p:nvSpPr>
        <p:spPr>
          <a:xfrm rot="0">
            <a:off x="10877718" y="5140974"/>
            <a:ext cx="4887359" cy="285218"/>
          </a:xfrm>
          <a:prstGeom prst="rect">
            <a:avLst/>
          </a:prstGeom>
        </p:spPr>
        <p:txBody>
          <a:bodyPr anchor="t" rtlCol="false" tIns="0" lIns="0" bIns="0" rIns="0">
            <a:spAutoFit/>
          </a:bodyPr>
          <a:lstStyle/>
          <a:p>
            <a:pPr algn="ctr">
              <a:lnSpc>
                <a:spcPts val="2046"/>
              </a:lnSpc>
            </a:pPr>
            <a:r>
              <a:rPr lang="en-US" b="true" sz="2131">
                <a:solidFill>
                  <a:srgbClr val="E06666"/>
                </a:solidFill>
                <a:latin typeface="Arimo Bold"/>
                <a:ea typeface="Arimo Bold"/>
                <a:cs typeface="Arimo Bold"/>
                <a:sym typeface="Arimo Bold"/>
              </a:rPr>
              <a:t>DEBIDO A QUÉ?</a:t>
            </a:r>
          </a:p>
        </p:txBody>
      </p:sp>
      <p:sp>
        <p:nvSpPr>
          <p:cNvPr name="TextBox 14" id="14"/>
          <p:cNvSpPr txBox="true"/>
          <p:nvPr/>
        </p:nvSpPr>
        <p:spPr>
          <a:xfrm rot="0">
            <a:off x="2354690" y="5577543"/>
            <a:ext cx="5330918" cy="2156460"/>
          </a:xfrm>
          <a:prstGeom prst="rect">
            <a:avLst/>
          </a:prstGeom>
        </p:spPr>
        <p:txBody>
          <a:bodyPr anchor="t" rtlCol="false" tIns="0" lIns="0" bIns="0" rIns="0">
            <a:spAutoFit/>
          </a:bodyPr>
          <a:lstStyle/>
          <a:p>
            <a:pPr algn="l">
              <a:lnSpc>
                <a:spcPts val="4349"/>
              </a:lnSpc>
            </a:pPr>
            <a:r>
              <a:rPr lang="en-US" b="true" sz="2899">
                <a:solidFill>
                  <a:srgbClr val="E06666"/>
                </a:solidFill>
                <a:latin typeface="Raleway Bold"/>
                <a:ea typeface="Raleway Bold"/>
                <a:cs typeface="Raleway Bold"/>
                <a:sym typeface="Raleway Bold"/>
              </a:rPr>
              <a:t>NO </a:t>
            </a:r>
            <a:r>
              <a:rPr lang="en-US" b="true" sz="2899">
                <a:solidFill>
                  <a:srgbClr val="325D79"/>
                </a:solidFill>
                <a:latin typeface="Raleway Bold"/>
                <a:ea typeface="Raleway Bold"/>
                <a:cs typeface="Raleway Bold"/>
                <a:sym typeface="Raleway Bold"/>
              </a:rPr>
              <a:t>genera mecanismo de igualación y de difusión de los frutos de crecimiento entre las regiones.</a:t>
            </a:r>
          </a:p>
        </p:txBody>
      </p:sp>
      <p:sp>
        <p:nvSpPr>
          <p:cNvPr name="TextBox 15" id="15"/>
          <p:cNvSpPr txBox="true"/>
          <p:nvPr/>
        </p:nvSpPr>
        <p:spPr>
          <a:xfrm rot="0">
            <a:off x="10655938" y="5769092"/>
            <a:ext cx="5330918" cy="3242310"/>
          </a:xfrm>
          <a:prstGeom prst="rect">
            <a:avLst/>
          </a:prstGeom>
        </p:spPr>
        <p:txBody>
          <a:bodyPr anchor="t" rtlCol="false" tIns="0" lIns="0" bIns="0" rIns="0">
            <a:spAutoFit/>
          </a:bodyPr>
          <a:lstStyle/>
          <a:p>
            <a:pPr algn="l">
              <a:lnSpc>
                <a:spcPts val="4349"/>
              </a:lnSpc>
            </a:pPr>
            <a:r>
              <a:rPr lang="en-US" b="true" sz="2899">
                <a:solidFill>
                  <a:srgbClr val="325D79"/>
                </a:solidFill>
                <a:latin typeface="Raleway Bold"/>
                <a:ea typeface="Raleway Bold"/>
                <a:cs typeface="Raleway Bold"/>
                <a:sym typeface="Raleway Bold"/>
              </a:rPr>
              <a:t>El gobierno central acapara las funciones y los recursos del Estado, mientras que los gobiernos regionales tienen poca influencia en sus decisiones.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2161455" y="2117446"/>
            <a:ext cx="3119281" cy="1981597"/>
            <a:chOff x="0" y="0"/>
            <a:chExt cx="821539" cy="521902"/>
          </a:xfrm>
        </p:grpSpPr>
        <p:sp>
          <p:nvSpPr>
            <p:cNvPr name="Freeform 7" id="7"/>
            <p:cNvSpPr/>
            <p:nvPr/>
          </p:nvSpPr>
          <p:spPr>
            <a:xfrm flipH="false" flipV="false" rot="0">
              <a:off x="0" y="0"/>
              <a:ext cx="821539" cy="521902"/>
            </a:xfrm>
            <a:custGeom>
              <a:avLst/>
              <a:gdLst/>
              <a:ahLst/>
              <a:cxnLst/>
              <a:rect r="r" b="b" t="t" l="l"/>
              <a:pathLst>
                <a:path h="521902" w="821539">
                  <a:moveTo>
                    <a:pt x="126580" y="0"/>
                  </a:moveTo>
                  <a:lnTo>
                    <a:pt x="694959" y="0"/>
                  </a:lnTo>
                  <a:cubicBezTo>
                    <a:pt x="728530" y="0"/>
                    <a:pt x="760726" y="13336"/>
                    <a:pt x="784465" y="37074"/>
                  </a:cubicBezTo>
                  <a:cubicBezTo>
                    <a:pt x="808203" y="60813"/>
                    <a:pt x="821539" y="93009"/>
                    <a:pt x="821539" y="126580"/>
                  </a:cubicBezTo>
                  <a:lnTo>
                    <a:pt x="821539" y="395322"/>
                  </a:lnTo>
                  <a:cubicBezTo>
                    <a:pt x="821539" y="428893"/>
                    <a:pt x="808203" y="461089"/>
                    <a:pt x="784465" y="484828"/>
                  </a:cubicBezTo>
                  <a:cubicBezTo>
                    <a:pt x="760726" y="508566"/>
                    <a:pt x="728530" y="521902"/>
                    <a:pt x="694959" y="521902"/>
                  </a:cubicBezTo>
                  <a:lnTo>
                    <a:pt x="126580" y="521902"/>
                  </a:lnTo>
                  <a:cubicBezTo>
                    <a:pt x="93009" y="521902"/>
                    <a:pt x="60813" y="508566"/>
                    <a:pt x="37074" y="484828"/>
                  </a:cubicBezTo>
                  <a:cubicBezTo>
                    <a:pt x="13336" y="461089"/>
                    <a:pt x="0" y="428893"/>
                    <a:pt x="0" y="395322"/>
                  </a:cubicBezTo>
                  <a:lnTo>
                    <a:pt x="0" y="126580"/>
                  </a:lnTo>
                  <a:cubicBezTo>
                    <a:pt x="0" y="93009"/>
                    <a:pt x="13336" y="60813"/>
                    <a:pt x="37074" y="37074"/>
                  </a:cubicBezTo>
                  <a:cubicBezTo>
                    <a:pt x="60813" y="13336"/>
                    <a:pt x="93009" y="0"/>
                    <a:pt x="126580" y="0"/>
                  </a:cubicBezTo>
                  <a:close/>
                </a:path>
              </a:pathLst>
            </a:custGeom>
            <a:solidFill>
              <a:srgbClr val="006660"/>
            </a:solidFill>
          </p:spPr>
        </p:sp>
        <p:sp>
          <p:nvSpPr>
            <p:cNvPr name="TextBox 8" id="8"/>
            <p:cNvSpPr txBox="true"/>
            <p:nvPr/>
          </p:nvSpPr>
          <p:spPr>
            <a:xfrm>
              <a:off x="0" y="19050"/>
              <a:ext cx="821539" cy="502852"/>
            </a:xfrm>
            <a:prstGeom prst="rect">
              <a:avLst/>
            </a:prstGeom>
          </p:spPr>
          <p:txBody>
            <a:bodyPr anchor="ctr" rtlCol="false" tIns="50800" lIns="50800" bIns="50800" rIns="50800"/>
            <a:lstStyle/>
            <a:p>
              <a:pPr algn="ctr">
                <a:lnSpc>
                  <a:spcPts val="1662"/>
                </a:lnSpc>
              </a:pPr>
              <a:r>
                <a:rPr lang="en-US" b="true" sz="1731">
                  <a:solidFill>
                    <a:srgbClr val="FFFFFF"/>
                  </a:solidFill>
                  <a:latin typeface="Arimo Bold"/>
                  <a:ea typeface="Arimo Bold"/>
                  <a:cs typeface="Arimo Bold"/>
                  <a:sym typeface="Arimo Bold"/>
                </a:rPr>
                <a:t>APARICIÓN DEL DESCENTRALISMO EN EL PERU Y ALGUNAS PROPUESTAS </a:t>
              </a:r>
            </a:p>
          </p:txBody>
        </p:sp>
      </p:grpSp>
      <p:grpSp>
        <p:nvGrpSpPr>
          <p:cNvPr name="Group 9" id="9"/>
          <p:cNvGrpSpPr/>
          <p:nvPr/>
        </p:nvGrpSpPr>
        <p:grpSpPr>
          <a:xfrm rot="0">
            <a:off x="12246873" y="2235535"/>
            <a:ext cx="3412054" cy="1863507"/>
            <a:chOff x="0" y="0"/>
            <a:chExt cx="898648" cy="490800"/>
          </a:xfrm>
        </p:grpSpPr>
        <p:sp>
          <p:nvSpPr>
            <p:cNvPr name="Freeform 10" id="10"/>
            <p:cNvSpPr/>
            <p:nvPr/>
          </p:nvSpPr>
          <p:spPr>
            <a:xfrm flipH="false" flipV="false" rot="0">
              <a:off x="0" y="0"/>
              <a:ext cx="898648" cy="490800"/>
            </a:xfrm>
            <a:custGeom>
              <a:avLst/>
              <a:gdLst/>
              <a:ahLst/>
              <a:cxnLst/>
              <a:rect r="r" b="b" t="t" l="l"/>
              <a:pathLst>
                <a:path h="490800" w="898648">
                  <a:moveTo>
                    <a:pt x="115719" y="0"/>
                  </a:moveTo>
                  <a:lnTo>
                    <a:pt x="782929" y="0"/>
                  </a:lnTo>
                  <a:cubicBezTo>
                    <a:pt x="846839" y="0"/>
                    <a:pt x="898648" y="51809"/>
                    <a:pt x="898648" y="115719"/>
                  </a:cubicBezTo>
                  <a:lnTo>
                    <a:pt x="898648" y="375082"/>
                  </a:lnTo>
                  <a:cubicBezTo>
                    <a:pt x="898648" y="438991"/>
                    <a:pt x="846839" y="490800"/>
                    <a:pt x="782929" y="490800"/>
                  </a:cubicBezTo>
                  <a:lnTo>
                    <a:pt x="115719" y="490800"/>
                  </a:lnTo>
                  <a:cubicBezTo>
                    <a:pt x="85028" y="490800"/>
                    <a:pt x="55595" y="478609"/>
                    <a:pt x="33893" y="456907"/>
                  </a:cubicBezTo>
                  <a:cubicBezTo>
                    <a:pt x="12192" y="435206"/>
                    <a:pt x="0" y="405772"/>
                    <a:pt x="0" y="375082"/>
                  </a:cubicBezTo>
                  <a:lnTo>
                    <a:pt x="0" y="115719"/>
                  </a:lnTo>
                  <a:cubicBezTo>
                    <a:pt x="0" y="51809"/>
                    <a:pt x="51809" y="0"/>
                    <a:pt x="115719" y="0"/>
                  </a:cubicBezTo>
                  <a:close/>
                </a:path>
              </a:pathLst>
            </a:custGeom>
            <a:solidFill>
              <a:srgbClr val="006660"/>
            </a:solidFill>
          </p:spPr>
        </p:sp>
        <p:sp>
          <p:nvSpPr>
            <p:cNvPr name="TextBox 11" id="11"/>
            <p:cNvSpPr txBox="true"/>
            <p:nvPr/>
          </p:nvSpPr>
          <p:spPr>
            <a:xfrm>
              <a:off x="0" y="38100"/>
              <a:ext cx="898648" cy="452700"/>
            </a:xfrm>
            <a:prstGeom prst="rect">
              <a:avLst/>
            </a:prstGeom>
          </p:spPr>
          <p:txBody>
            <a:bodyPr anchor="ctr" rtlCol="false" tIns="50800" lIns="50800" bIns="50800" rIns="50800"/>
            <a:lstStyle/>
            <a:p>
              <a:pPr algn="ctr">
                <a:lnSpc>
                  <a:spcPts val="2046"/>
                </a:lnSpc>
              </a:pPr>
              <a:r>
                <a:rPr lang="en-US" b="true" sz="2131">
                  <a:solidFill>
                    <a:srgbClr val="FFFFFF"/>
                  </a:solidFill>
                  <a:latin typeface="Arimo Bold"/>
                  <a:ea typeface="Arimo Bold"/>
                  <a:cs typeface="Arimo Bold"/>
                  <a:sym typeface="Arimo Bold"/>
                </a:rPr>
                <a:t>Jose Carlos Mariategui “Siete ensayos de la interpretación de la realidad peruana”</a:t>
              </a:r>
            </a:p>
          </p:txBody>
        </p:sp>
      </p:grpSp>
      <p:sp>
        <p:nvSpPr>
          <p:cNvPr name="AutoShape 12" id="12"/>
          <p:cNvSpPr/>
          <p:nvPr/>
        </p:nvSpPr>
        <p:spPr>
          <a:xfrm>
            <a:off x="5280736" y="3108244"/>
            <a:ext cx="6966137" cy="59045"/>
          </a:xfrm>
          <a:prstGeom prst="line">
            <a:avLst/>
          </a:prstGeom>
          <a:ln cap="flat" w="171450">
            <a:solidFill>
              <a:srgbClr val="E06666"/>
            </a:solidFill>
            <a:prstDash val="sysDot"/>
            <a:headEnd type="none" len="sm" w="sm"/>
            <a:tailEnd type="arrow" len="sm" w="med"/>
          </a:ln>
        </p:spPr>
      </p:sp>
      <p:grpSp>
        <p:nvGrpSpPr>
          <p:cNvPr name="Group 13" id="13"/>
          <p:cNvGrpSpPr/>
          <p:nvPr/>
        </p:nvGrpSpPr>
        <p:grpSpPr>
          <a:xfrm rot="0">
            <a:off x="12246873" y="4992562"/>
            <a:ext cx="3412054" cy="1863507"/>
            <a:chOff x="0" y="0"/>
            <a:chExt cx="898648" cy="490800"/>
          </a:xfrm>
        </p:grpSpPr>
        <p:sp>
          <p:nvSpPr>
            <p:cNvPr name="Freeform 14" id="14"/>
            <p:cNvSpPr/>
            <p:nvPr/>
          </p:nvSpPr>
          <p:spPr>
            <a:xfrm flipH="false" flipV="false" rot="0">
              <a:off x="0" y="0"/>
              <a:ext cx="898648" cy="490800"/>
            </a:xfrm>
            <a:custGeom>
              <a:avLst/>
              <a:gdLst/>
              <a:ahLst/>
              <a:cxnLst/>
              <a:rect r="r" b="b" t="t" l="l"/>
              <a:pathLst>
                <a:path h="490800" w="898648">
                  <a:moveTo>
                    <a:pt x="115719" y="0"/>
                  </a:moveTo>
                  <a:lnTo>
                    <a:pt x="782929" y="0"/>
                  </a:lnTo>
                  <a:cubicBezTo>
                    <a:pt x="846839" y="0"/>
                    <a:pt x="898648" y="51809"/>
                    <a:pt x="898648" y="115719"/>
                  </a:cubicBezTo>
                  <a:lnTo>
                    <a:pt x="898648" y="375082"/>
                  </a:lnTo>
                  <a:cubicBezTo>
                    <a:pt x="898648" y="438991"/>
                    <a:pt x="846839" y="490800"/>
                    <a:pt x="782929" y="490800"/>
                  </a:cubicBezTo>
                  <a:lnTo>
                    <a:pt x="115719" y="490800"/>
                  </a:lnTo>
                  <a:cubicBezTo>
                    <a:pt x="85028" y="490800"/>
                    <a:pt x="55595" y="478609"/>
                    <a:pt x="33893" y="456907"/>
                  </a:cubicBezTo>
                  <a:cubicBezTo>
                    <a:pt x="12192" y="435206"/>
                    <a:pt x="0" y="405772"/>
                    <a:pt x="0" y="375082"/>
                  </a:cubicBezTo>
                  <a:lnTo>
                    <a:pt x="0" y="115719"/>
                  </a:lnTo>
                  <a:cubicBezTo>
                    <a:pt x="0" y="51809"/>
                    <a:pt x="51809" y="0"/>
                    <a:pt x="115719" y="0"/>
                  </a:cubicBezTo>
                  <a:close/>
                </a:path>
              </a:pathLst>
            </a:custGeom>
            <a:solidFill>
              <a:srgbClr val="E06666"/>
            </a:solidFill>
          </p:spPr>
        </p:sp>
        <p:sp>
          <p:nvSpPr>
            <p:cNvPr name="TextBox 15" id="15"/>
            <p:cNvSpPr txBox="true"/>
            <p:nvPr/>
          </p:nvSpPr>
          <p:spPr>
            <a:xfrm>
              <a:off x="0" y="38100"/>
              <a:ext cx="898648" cy="452700"/>
            </a:xfrm>
            <a:prstGeom prst="rect">
              <a:avLst/>
            </a:prstGeom>
          </p:spPr>
          <p:txBody>
            <a:bodyPr anchor="ctr" rtlCol="false" tIns="50800" lIns="50800" bIns="50800" rIns="50800"/>
            <a:lstStyle/>
            <a:p>
              <a:pPr algn="ctr">
                <a:lnSpc>
                  <a:spcPts val="2046"/>
                </a:lnSpc>
              </a:pPr>
              <a:r>
                <a:rPr lang="en-US" b="true" sz="2131">
                  <a:solidFill>
                    <a:srgbClr val="FFFFFF"/>
                  </a:solidFill>
                  <a:latin typeface="Arimo Bold"/>
                  <a:ea typeface="Arimo Bold"/>
                  <a:cs typeface="Arimo Bold"/>
                  <a:sym typeface="Arimo Bold"/>
                </a:rPr>
                <a:t>El centralismo y el federalimso aparecen en nuestra historia como los recursos de los famonales en desgracia ante el poder central.</a:t>
              </a:r>
            </a:p>
          </p:txBody>
        </p:sp>
      </p:grpSp>
      <p:grpSp>
        <p:nvGrpSpPr>
          <p:cNvPr name="Group 16" id="16"/>
          <p:cNvGrpSpPr/>
          <p:nvPr/>
        </p:nvGrpSpPr>
        <p:grpSpPr>
          <a:xfrm rot="0">
            <a:off x="6892367" y="4992562"/>
            <a:ext cx="3412054" cy="1863507"/>
            <a:chOff x="0" y="0"/>
            <a:chExt cx="898648" cy="490800"/>
          </a:xfrm>
        </p:grpSpPr>
        <p:sp>
          <p:nvSpPr>
            <p:cNvPr name="Freeform 17" id="17"/>
            <p:cNvSpPr/>
            <p:nvPr/>
          </p:nvSpPr>
          <p:spPr>
            <a:xfrm flipH="false" flipV="false" rot="0">
              <a:off x="0" y="0"/>
              <a:ext cx="898648" cy="490800"/>
            </a:xfrm>
            <a:custGeom>
              <a:avLst/>
              <a:gdLst/>
              <a:ahLst/>
              <a:cxnLst/>
              <a:rect r="r" b="b" t="t" l="l"/>
              <a:pathLst>
                <a:path h="490800" w="898648">
                  <a:moveTo>
                    <a:pt x="115719" y="0"/>
                  </a:moveTo>
                  <a:lnTo>
                    <a:pt x="782929" y="0"/>
                  </a:lnTo>
                  <a:cubicBezTo>
                    <a:pt x="846839" y="0"/>
                    <a:pt x="898648" y="51809"/>
                    <a:pt x="898648" y="115719"/>
                  </a:cubicBezTo>
                  <a:lnTo>
                    <a:pt x="898648" y="375082"/>
                  </a:lnTo>
                  <a:cubicBezTo>
                    <a:pt x="898648" y="438991"/>
                    <a:pt x="846839" y="490800"/>
                    <a:pt x="782929" y="490800"/>
                  </a:cubicBezTo>
                  <a:lnTo>
                    <a:pt x="115719" y="490800"/>
                  </a:lnTo>
                  <a:cubicBezTo>
                    <a:pt x="85028" y="490800"/>
                    <a:pt x="55595" y="478609"/>
                    <a:pt x="33893" y="456907"/>
                  </a:cubicBezTo>
                  <a:cubicBezTo>
                    <a:pt x="12192" y="435206"/>
                    <a:pt x="0" y="405772"/>
                    <a:pt x="0" y="375082"/>
                  </a:cubicBezTo>
                  <a:lnTo>
                    <a:pt x="0" y="115719"/>
                  </a:lnTo>
                  <a:cubicBezTo>
                    <a:pt x="0" y="51809"/>
                    <a:pt x="51809" y="0"/>
                    <a:pt x="115719" y="0"/>
                  </a:cubicBezTo>
                  <a:close/>
                </a:path>
              </a:pathLst>
            </a:custGeom>
            <a:solidFill>
              <a:srgbClr val="006660"/>
            </a:solidFill>
          </p:spPr>
        </p:sp>
        <p:sp>
          <p:nvSpPr>
            <p:cNvPr name="TextBox 18" id="18"/>
            <p:cNvSpPr txBox="true"/>
            <p:nvPr/>
          </p:nvSpPr>
          <p:spPr>
            <a:xfrm>
              <a:off x="0" y="38100"/>
              <a:ext cx="898648" cy="452700"/>
            </a:xfrm>
            <a:prstGeom prst="rect">
              <a:avLst/>
            </a:prstGeom>
          </p:spPr>
          <p:txBody>
            <a:bodyPr anchor="ctr" rtlCol="false" tIns="50800" lIns="50800" bIns="50800" rIns="50800"/>
            <a:lstStyle/>
            <a:p>
              <a:pPr algn="ctr">
                <a:lnSpc>
                  <a:spcPts val="2046"/>
                </a:lnSpc>
              </a:pPr>
              <a:r>
                <a:rPr lang="en-US" b="true" sz="2131">
                  <a:solidFill>
                    <a:srgbClr val="FFFFFF"/>
                  </a:solidFill>
                  <a:latin typeface="Arimo Bold"/>
                  <a:ea typeface="Arimo Bold"/>
                  <a:cs typeface="Arimo Bold"/>
                  <a:sym typeface="Arimo Bold"/>
                </a:rPr>
                <a:t>Jose Basadre en su estudio “Peru problema y posibilidad”</a:t>
              </a:r>
            </a:p>
          </p:txBody>
        </p:sp>
      </p:grpSp>
      <p:grpSp>
        <p:nvGrpSpPr>
          <p:cNvPr name="Group 19" id="19"/>
          <p:cNvGrpSpPr/>
          <p:nvPr/>
        </p:nvGrpSpPr>
        <p:grpSpPr>
          <a:xfrm rot="0">
            <a:off x="2015069" y="4994392"/>
            <a:ext cx="3412054" cy="1863507"/>
            <a:chOff x="0" y="0"/>
            <a:chExt cx="898648" cy="490800"/>
          </a:xfrm>
        </p:grpSpPr>
        <p:sp>
          <p:nvSpPr>
            <p:cNvPr name="Freeform 20" id="20"/>
            <p:cNvSpPr/>
            <p:nvPr/>
          </p:nvSpPr>
          <p:spPr>
            <a:xfrm flipH="false" flipV="false" rot="0">
              <a:off x="0" y="0"/>
              <a:ext cx="898648" cy="490800"/>
            </a:xfrm>
            <a:custGeom>
              <a:avLst/>
              <a:gdLst/>
              <a:ahLst/>
              <a:cxnLst/>
              <a:rect r="r" b="b" t="t" l="l"/>
              <a:pathLst>
                <a:path h="490800" w="898648">
                  <a:moveTo>
                    <a:pt x="115719" y="0"/>
                  </a:moveTo>
                  <a:lnTo>
                    <a:pt x="782929" y="0"/>
                  </a:lnTo>
                  <a:cubicBezTo>
                    <a:pt x="846839" y="0"/>
                    <a:pt x="898648" y="51809"/>
                    <a:pt x="898648" y="115719"/>
                  </a:cubicBezTo>
                  <a:lnTo>
                    <a:pt x="898648" y="375082"/>
                  </a:lnTo>
                  <a:cubicBezTo>
                    <a:pt x="898648" y="438991"/>
                    <a:pt x="846839" y="490800"/>
                    <a:pt x="782929" y="490800"/>
                  </a:cubicBezTo>
                  <a:lnTo>
                    <a:pt x="115719" y="490800"/>
                  </a:lnTo>
                  <a:cubicBezTo>
                    <a:pt x="85028" y="490800"/>
                    <a:pt x="55595" y="478609"/>
                    <a:pt x="33893" y="456907"/>
                  </a:cubicBezTo>
                  <a:cubicBezTo>
                    <a:pt x="12192" y="435206"/>
                    <a:pt x="0" y="405772"/>
                    <a:pt x="0" y="375082"/>
                  </a:cubicBezTo>
                  <a:lnTo>
                    <a:pt x="0" y="115719"/>
                  </a:lnTo>
                  <a:cubicBezTo>
                    <a:pt x="0" y="51809"/>
                    <a:pt x="51809" y="0"/>
                    <a:pt x="115719" y="0"/>
                  </a:cubicBezTo>
                  <a:close/>
                </a:path>
              </a:pathLst>
            </a:custGeom>
            <a:solidFill>
              <a:srgbClr val="006660"/>
            </a:solidFill>
          </p:spPr>
        </p:sp>
        <p:sp>
          <p:nvSpPr>
            <p:cNvPr name="TextBox 21" id="21"/>
            <p:cNvSpPr txBox="true"/>
            <p:nvPr/>
          </p:nvSpPr>
          <p:spPr>
            <a:xfrm>
              <a:off x="0" y="38100"/>
              <a:ext cx="898648" cy="452700"/>
            </a:xfrm>
            <a:prstGeom prst="rect">
              <a:avLst/>
            </a:prstGeom>
          </p:spPr>
          <p:txBody>
            <a:bodyPr anchor="ctr" rtlCol="false" tIns="50800" lIns="50800" bIns="50800" rIns="50800"/>
            <a:lstStyle/>
            <a:p>
              <a:pPr algn="ctr">
                <a:lnSpc>
                  <a:spcPts val="2046"/>
                </a:lnSpc>
              </a:pPr>
              <a:r>
                <a:rPr lang="en-US" b="true" sz="2131">
                  <a:solidFill>
                    <a:srgbClr val="FFFFFF"/>
                  </a:solidFill>
                  <a:latin typeface="Arimo Bold"/>
                  <a:ea typeface="Arimo Bold"/>
                  <a:cs typeface="Arimo Bold"/>
                  <a:sym typeface="Arimo Bold"/>
                </a:rPr>
                <a:t>Haya de la torre en el discurso 1931</a:t>
              </a:r>
            </a:p>
          </p:txBody>
        </p:sp>
      </p:grpSp>
      <p:grpSp>
        <p:nvGrpSpPr>
          <p:cNvPr name="Group 22" id="22"/>
          <p:cNvGrpSpPr/>
          <p:nvPr/>
        </p:nvGrpSpPr>
        <p:grpSpPr>
          <a:xfrm rot="0">
            <a:off x="6892367" y="7446619"/>
            <a:ext cx="3412054" cy="1863507"/>
            <a:chOff x="0" y="0"/>
            <a:chExt cx="898648" cy="490800"/>
          </a:xfrm>
        </p:grpSpPr>
        <p:sp>
          <p:nvSpPr>
            <p:cNvPr name="Freeform 23" id="23"/>
            <p:cNvSpPr/>
            <p:nvPr/>
          </p:nvSpPr>
          <p:spPr>
            <a:xfrm flipH="false" flipV="false" rot="0">
              <a:off x="0" y="0"/>
              <a:ext cx="898648" cy="490800"/>
            </a:xfrm>
            <a:custGeom>
              <a:avLst/>
              <a:gdLst/>
              <a:ahLst/>
              <a:cxnLst/>
              <a:rect r="r" b="b" t="t" l="l"/>
              <a:pathLst>
                <a:path h="490800" w="898648">
                  <a:moveTo>
                    <a:pt x="115719" y="0"/>
                  </a:moveTo>
                  <a:lnTo>
                    <a:pt x="782929" y="0"/>
                  </a:lnTo>
                  <a:cubicBezTo>
                    <a:pt x="846839" y="0"/>
                    <a:pt x="898648" y="51809"/>
                    <a:pt x="898648" y="115719"/>
                  </a:cubicBezTo>
                  <a:lnTo>
                    <a:pt x="898648" y="375082"/>
                  </a:lnTo>
                  <a:cubicBezTo>
                    <a:pt x="898648" y="438991"/>
                    <a:pt x="846839" y="490800"/>
                    <a:pt x="782929" y="490800"/>
                  </a:cubicBezTo>
                  <a:lnTo>
                    <a:pt x="115719" y="490800"/>
                  </a:lnTo>
                  <a:cubicBezTo>
                    <a:pt x="85028" y="490800"/>
                    <a:pt x="55595" y="478609"/>
                    <a:pt x="33893" y="456907"/>
                  </a:cubicBezTo>
                  <a:cubicBezTo>
                    <a:pt x="12192" y="435206"/>
                    <a:pt x="0" y="405772"/>
                    <a:pt x="0" y="375082"/>
                  </a:cubicBezTo>
                  <a:lnTo>
                    <a:pt x="0" y="115719"/>
                  </a:lnTo>
                  <a:cubicBezTo>
                    <a:pt x="0" y="51809"/>
                    <a:pt x="51809" y="0"/>
                    <a:pt x="115719" y="0"/>
                  </a:cubicBezTo>
                  <a:close/>
                </a:path>
              </a:pathLst>
            </a:custGeom>
            <a:solidFill>
              <a:srgbClr val="E06666"/>
            </a:solidFill>
          </p:spPr>
        </p:sp>
        <p:sp>
          <p:nvSpPr>
            <p:cNvPr name="TextBox 24" id="24"/>
            <p:cNvSpPr txBox="true"/>
            <p:nvPr/>
          </p:nvSpPr>
          <p:spPr>
            <a:xfrm>
              <a:off x="0" y="38100"/>
              <a:ext cx="898648" cy="452700"/>
            </a:xfrm>
            <a:prstGeom prst="rect">
              <a:avLst/>
            </a:prstGeom>
          </p:spPr>
          <p:txBody>
            <a:bodyPr anchor="ctr" rtlCol="false" tIns="50800" lIns="50800" bIns="50800" rIns="50800"/>
            <a:lstStyle/>
            <a:p>
              <a:pPr algn="ctr">
                <a:lnSpc>
                  <a:spcPts val="2046"/>
                </a:lnSpc>
              </a:pPr>
              <a:r>
                <a:rPr lang="en-US" b="true" sz="2131">
                  <a:solidFill>
                    <a:srgbClr val="FFFFFF"/>
                  </a:solidFill>
                  <a:latin typeface="Arimo Bold"/>
                  <a:ea typeface="Arimo Bold"/>
                  <a:cs typeface="Arimo Bold"/>
                  <a:sym typeface="Arimo Bold"/>
                </a:rPr>
                <a:t>El descentralismo para ser efectivo debe ser acompañado por una nueva estruturación económica del pais</a:t>
              </a:r>
            </a:p>
          </p:txBody>
        </p:sp>
      </p:grpSp>
      <p:grpSp>
        <p:nvGrpSpPr>
          <p:cNvPr name="Group 25" id="25"/>
          <p:cNvGrpSpPr/>
          <p:nvPr/>
        </p:nvGrpSpPr>
        <p:grpSpPr>
          <a:xfrm rot="0">
            <a:off x="2015069" y="7446619"/>
            <a:ext cx="3412054" cy="1863507"/>
            <a:chOff x="0" y="0"/>
            <a:chExt cx="898648" cy="490800"/>
          </a:xfrm>
        </p:grpSpPr>
        <p:sp>
          <p:nvSpPr>
            <p:cNvPr name="Freeform 26" id="26"/>
            <p:cNvSpPr/>
            <p:nvPr/>
          </p:nvSpPr>
          <p:spPr>
            <a:xfrm flipH="false" flipV="false" rot="0">
              <a:off x="0" y="0"/>
              <a:ext cx="898648" cy="490800"/>
            </a:xfrm>
            <a:custGeom>
              <a:avLst/>
              <a:gdLst/>
              <a:ahLst/>
              <a:cxnLst/>
              <a:rect r="r" b="b" t="t" l="l"/>
              <a:pathLst>
                <a:path h="490800" w="898648">
                  <a:moveTo>
                    <a:pt x="115719" y="0"/>
                  </a:moveTo>
                  <a:lnTo>
                    <a:pt x="782929" y="0"/>
                  </a:lnTo>
                  <a:cubicBezTo>
                    <a:pt x="846839" y="0"/>
                    <a:pt x="898648" y="51809"/>
                    <a:pt x="898648" y="115719"/>
                  </a:cubicBezTo>
                  <a:lnTo>
                    <a:pt x="898648" y="375082"/>
                  </a:lnTo>
                  <a:cubicBezTo>
                    <a:pt x="898648" y="438991"/>
                    <a:pt x="846839" y="490800"/>
                    <a:pt x="782929" y="490800"/>
                  </a:cubicBezTo>
                  <a:lnTo>
                    <a:pt x="115719" y="490800"/>
                  </a:lnTo>
                  <a:cubicBezTo>
                    <a:pt x="85028" y="490800"/>
                    <a:pt x="55595" y="478609"/>
                    <a:pt x="33893" y="456907"/>
                  </a:cubicBezTo>
                  <a:cubicBezTo>
                    <a:pt x="12192" y="435206"/>
                    <a:pt x="0" y="405772"/>
                    <a:pt x="0" y="375082"/>
                  </a:cubicBezTo>
                  <a:lnTo>
                    <a:pt x="0" y="115719"/>
                  </a:lnTo>
                  <a:cubicBezTo>
                    <a:pt x="0" y="51809"/>
                    <a:pt x="51809" y="0"/>
                    <a:pt x="115719" y="0"/>
                  </a:cubicBezTo>
                  <a:close/>
                </a:path>
              </a:pathLst>
            </a:custGeom>
            <a:solidFill>
              <a:srgbClr val="E06666"/>
            </a:solidFill>
          </p:spPr>
        </p:sp>
        <p:sp>
          <p:nvSpPr>
            <p:cNvPr name="TextBox 27" id="27"/>
            <p:cNvSpPr txBox="true"/>
            <p:nvPr/>
          </p:nvSpPr>
          <p:spPr>
            <a:xfrm>
              <a:off x="0" y="38100"/>
              <a:ext cx="898648" cy="452700"/>
            </a:xfrm>
            <a:prstGeom prst="rect">
              <a:avLst/>
            </a:prstGeom>
          </p:spPr>
          <p:txBody>
            <a:bodyPr anchor="ctr" rtlCol="false" tIns="50800" lIns="50800" bIns="50800" rIns="50800"/>
            <a:lstStyle/>
            <a:p>
              <a:pPr algn="ctr">
                <a:lnSpc>
                  <a:spcPts val="2046"/>
                </a:lnSpc>
              </a:pPr>
              <a:r>
                <a:rPr lang="en-US" b="true" sz="2131">
                  <a:solidFill>
                    <a:srgbClr val="FFFFFF"/>
                  </a:solidFill>
                  <a:latin typeface="Arimo Bold"/>
                  <a:ea typeface="Arimo Bold"/>
                  <a:cs typeface="Arimo Bold"/>
                  <a:sym typeface="Arimo Bold"/>
                </a:rPr>
                <a:t>Regionalismo económico como una garantía y verlo como un medio y no como un fin.</a:t>
              </a:r>
            </a:p>
          </p:txBody>
        </p:sp>
      </p:grpSp>
      <p:sp>
        <p:nvSpPr>
          <p:cNvPr name="AutoShape 28" id="28"/>
          <p:cNvSpPr/>
          <p:nvPr/>
        </p:nvSpPr>
        <p:spPr>
          <a:xfrm flipH="true">
            <a:off x="3721096" y="4099042"/>
            <a:ext cx="0" cy="895350"/>
          </a:xfrm>
          <a:prstGeom prst="line">
            <a:avLst/>
          </a:prstGeom>
          <a:ln cap="flat" w="171450">
            <a:solidFill>
              <a:srgbClr val="E06666"/>
            </a:solidFill>
            <a:prstDash val="sysDot"/>
            <a:headEnd type="none" len="sm" w="sm"/>
            <a:tailEnd type="arrow" len="sm" w="med"/>
          </a:ln>
        </p:spPr>
      </p:sp>
      <p:sp>
        <p:nvSpPr>
          <p:cNvPr name="AutoShape 29" id="29"/>
          <p:cNvSpPr/>
          <p:nvPr/>
        </p:nvSpPr>
        <p:spPr>
          <a:xfrm>
            <a:off x="5271644" y="3707290"/>
            <a:ext cx="3326750" cy="1285272"/>
          </a:xfrm>
          <a:prstGeom prst="line">
            <a:avLst/>
          </a:prstGeom>
          <a:ln cap="flat" w="171450">
            <a:solidFill>
              <a:srgbClr val="E06666"/>
            </a:solidFill>
            <a:prstDash val="sysDot"/>
            <a:headEnd type="none" len="sm" w="sm"/>
            <a:tailEnd type="arrow" len="sm" w="med"/>
          </a:ln>
        </p:spPr>
      </p:sp>
      <p:sp>
        <p:nvSpPr>
          <p:cNvPr name="AutoShape 30" id="30"/>
          <p:cNvSpPr/>
          <p:nvPr/>
        </p:nvSpPr>
        <p:spPr>
          <a:xfrm>
            <a:off x="3721096" y="6857900"/>
            <a:ext cx="0" cy="588719"/>
          </a:xfrm>
          <a:prstGeom prst="line">
            <a:avLst/>
          </a:prstGeom>
          <a:ln cap="flat" w="171450">
            <a:solidFill>
              <a:srgbClr val="E06666"/>
            </a:solidFill>
            <a:prstDash val="sysDot"/>
            <a:headEnd type="none" len="sm" w="sm"/>
            <a:tailEnd type="arrow" len="sm" w="med"/>
          </a:ln>
        </p:spPr>
      </p:sp>
      <p:sp>
        <p:nvSpPr>
          <p:cNvPr name="AutoShape 31" id="31"/>
          <p:cNvSpPr/>
          <p:nvPr/>
        </p:nvSpPr>
        <p:spPr>
          <a:xfrm>
            <a:off x="8598394" y="6856069"/>
            <a:ext cx="0" cy="590550"/>
          </a:xfrm>
          <a:prstGeom prst="line">
            <a:avLst/>
          </a:prstGeom>
          <a:ln cap="flat" w="171450">
            <a:solidFill>
              <a:srgbClr val="E06666"/>
            </a:solidFill>
            <a:prstDash val="sysDot"/>
            <a:headEnd type="none" len="sm" w="sm"/>
            <a:tailEnd type="arrow" len="sm" w="med"/>
          </a:ln>
        </p:spPr>
      </p:sp>
      <p:sp>
        <p:nvSpPr>
          <p:cNvPr name="AutoShape 32" id="32"/>
          <p:cNvSpPr/>
          <p:nvPr/>
        </p:nvSpPr>
        <p:spPr>
          <a:xfrm>
            <a:off x="13952900" y="4099042"/>
            <a:ext cx="0" cy="893519"/>
          </a:xfrm>
          <a:prstGeom prst="line">
            <a:avLst/>
          </a:prstGeom>
          <a:ln cap="flat" w="171450">
            <a:solidFill>
              <a:srgbClr val="E06666"/>
            </a:solidFill>
            <a:prstDash val="sysDot"/>
            <a:headEnd type="none" len="sm" w="sm"/>
            <a:tailEnd type="arrow" len="sm" w="med"/>
          </a:ln>
        </p:spPr>
      </p:sp>
      <p:sp>
        <p:nvSpPr>
          <p:cNvPr name="TextBox 33" id="33"/>
          <p:cNvSpPr txBox="true"/>
          <p:nvPr/>
        </p:nvSpPr>
        <p:spPr>
          <a:xfrm rot="0">
            <a:off x="-720208" y="-397010"/>
            <a:ext cx="15225150" cy="591275"/>
          </a:xfrm>
          <a:prstGeom prst="rect">
            <a:avLst/>
          </a:prstGeom>
        </p:spPr>
        <p:txBody>
          <a:bodyPr anchor="t" rtlCol="false" tIns="0" lIns="0" bIns="0" rIns="0">
            <a:spAutoFit/>
          </a:bodyPr>
          <a:lstStyle/>
          <a:p>
            <a:pPr algn="ctr">
              <a:lnSpc>
                <a:spcPts val="4224"/>
              </a:lnSpc>
            </a:pPr>
            <a:r>
              <a:rPr lang="en-US" b="true" sz="4400">
                <a:solidFill>
                  <a:srgbClr val="E06666"/>
                </a:solidFill>
                <a:latin typeface="Arimo Bold"/>
                <a:ea typeface="Arimo Bold"/>
                <a:cs typeface="Arimo Bold"/>
                <a:sym typeface="Arimo Bold"/>
              </a:rPr>
              <a:t>DESCENTRALISMO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296572"/>
            <a:ext cx="18820260" cy="10849172"/>
          </a:xfrm>
          <a:custGeom>
            <a:avLst/>
            <a:gdLst/>
            <a:ahLst/>
            <a:cxnLst/>
            <a:rect r="r" b="b" t="t" l="l"/>
            <a:pathLst>
              <a:path h="10849172" w="18820260">
                <a:moveTo>
                  <a:pt x="0" y="0"/>
                </a:moveTo>
                <a:lnTo>
                  <a:pt x="18820260" y="0"/>
                </a:lnTo>
                <a:lnTo>
                  <a:pt x="18820260" y="10849172"/>
                </a:lnTo>
                <a:lnTo>
                  <a:pt x="0" y="108491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70652" y="254707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3748988" y="2959702"/>
            <a:ext cx="1401964" cy="361806"/>
          </a:xfrm>
          <a:custGeom>
            <a:avLst/>
            <a:gdLst/>
            <a:ahLst/>
            <a:cxnLst/>
            <a:rect r="r" b="b" t="t" l="l"/>
            <a:pathLst>
              <a:path h="361806" w="1401964">
                <a:moveTo>
                  <a:pt x="0" y="0"/>
                </a:moveTo>
                <a:lnTo>
                  <a:pt x="1401964" y="0"/>
                </a:lnTo>
                <a:lnTo>
                  <a:pt x="1401964" y="361806"/>
                </a:lnTo>
                <a:lnTo>
                  <a:pt x="0" y="3618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737408" y="4037742"/>
            <a:ext cx="965850" cy="287640"/>
          </a:xfrm>
          <a:custGeom>
            <a:avLst/>
            <a:gdLst/>
            <a:ahLst/>
            <a:cxnLst/>
            <a:rect r="r" b="b" t="t" l="l"/>
            <a:pathLst>
              <a:path h="287640" w="965850">
                <a:moveTo>
                  <a:pt x="0" y="0"/>
                </a:moveTo>
                <a:lnTo>
                  <a:pt x="965850" y="0"/>
                </a:lnTo>
                <a:lnTo>
                  <a:pt x="965850" y="287640"/>
                </a:lnTo>
                <a:lnTo>
                  <a:pt x="0" y="2876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1885201" y="761910"/>
            <a:ext cx="15693574" cy="3907947"/>
          </a:xfrm>
          <a:prstGeom prst="rect">
            <a:avLst/>
          </a:prstGeom>
        </p:spPr>
        <p:txBody>
          <a:bodyPr anchor="t" rtlCol="false" tIns="0" lIns="0" bIns="0" rIns="0">
            <a:spAutoFit/>
          </a:bodyPr>
          <a:lstStyle/>
          <a:p>
            <a:pPr algn="l">
              <a:lnSpc>
                <a:spcPts val="9984"/>
              </a:lnSpc>
            </a:pPr>
            <a:r>
              <a:rPr lang="en-US" sz="10401" b="true">
                <a:solidFill>
                  <a:srgbClr val="006660"/>
                </a:solidFill>
                <a:latin typeface="Arimo Bold"/>
                <a:ea typeface="Arimo Bold"/>
                <a:cs typeface="Arimo Bold"/>
                <a:sym typeface="Arimo Bold"/>
              </a:rPr>
              <a:t>Objetivos y Estrategias del </a:t>
            </a:r>
            <a:r>
              <a:rPr lang="en-US" sz="10401" b="true">
                <a:solidFill>
                  <a:srgbClr val="E06666"/>
                </a:solidFill>
                <a:latin typeface="Arimo Bold"/>
                <a:ea typeface="Arimo Bold"/>
                <a:cs typeface="Arimo Bold"/>
                <a:sym typeface="Arimo Bold"/>
              </a:rPr>
              <a:t>Proceso de Descentralización</a:t>
            </a:r>
          </a:p>
        </p:txBody>
      </p:sp>
      <p:sp>
        <p:nvSpPr>
          <p:cNvPr name="TextBox 8" id="8"/>
          <p:cNvSpPr txBox="true"/>
          <p:nvPr/>
        </p:nvSpPr>
        <p:spPr>
          <a:xfrm rot="0">
            <a:off x="501215" y="704694"/>
            <a:ext cx="1383986" cy="1086732"/>
          </a:xfrm>
          <a:prstGeom prst="rect">
            <a:avLst/>
          </a:prstGeom>
        </p:spPr>
        <p:txBody>
          <a:bodyPr anchor="t" rtlCol="false" tIns="0" lIns="0" bIns="0" rIns="0">
            <a:spAutoFit/>
          </a:bodyPr>
          <a:lstStyle/>
          <a:p>
            <a:pPr algn="l">
              <a:lnSpc>
                <a:spcPts val="7827"/>
              </a:lnSpc>
            </a:pPr>
            <a:r>
              <a:rPr lang="en-US" sz="8153">
                <a:solidFill>
                  <a:srgbClr val="E06666"/>
                </a:solidFill>
                <a:latin typeface="Arimo"/>
                <a:ea typeface="Arimo"/>
                <a:cs typeface="Arimo"/>
                <a:sym typeface="Arimo"/>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51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7394484" y="1458192"/>
            <a:ext cx="278300" cy="7612682"/>
          </a:xfrm>
          <a:custGeom>
            <a:avLst/>
            <a:gdLst/>
            <a:ahLst/>
            <a:cxnLst/>
            <a:rect r="r" b="b" t="t" l="l"/>
            <a:pathLst>
              <a:path h="7612682" w="278300">
                <a:moveTo>
                  <a:pt x="0" y="0"/>
                </a:moveTo>
                <a:lnTo>
                  <a:pt x="278300" y="0"/>
                </a:lnTo>
                <a:lnTo>
                  <a:pt x="278300" y="7612682"/>
                </a:lnTo>
                <a:lnTo>
                  <a:pt x="0" y="76126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1531475" y="3142447"/>
            <a:ext cx="5475150" cy="90030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TRANSFERENCIA DE COMPETENCIAS </a:t>
            </a:r>
          </a:p>
        </p:txBody>
      </p:sp>
      <p:sp>
        <p:nvSpPr>
          <p:cNvPr name="TextBox 7" id="7"/>
          <p:cNvSpPr txBox="true"/>
          <p:nvPr/>
        </p:nvSpPr>
        <p:spPr>
          <a:xfrm rot="0">
            <a:off x="1531475" y="4115413"/>
            <a:ext cx="4740150" cy="21050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Pasar competencias del gobierno nacional a gobiernos regionales y locales para una gestión más cercana a la población.</a:t>
            </a:r>
          </a:p>
        </p:txBody>
      </p:sp>
      <p:sp>
        <p:nvSpPr>
          <p:cNvPr name="TextBox 8" id="8"/>
          <p:cNvSpPr txBox="true"/>
          <p:nvPr/>
        </p:nvSpPr>
        <p:spPr>
          <a:xfrm rot="0">
            <a:off x="1531475" y="7191190"/>
            <a:ext cx="5475150" cy="90030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REDISTRIBUCIÓN DE RECURSOS</a:t>
            </a:r>
          </a:p>
        </p:txBody>
      </p:sp>
      <p:sp>
        <p:nvSpPr>
          <p:cNvPr name="TextBox 9" id="9"/>
          <p:cNvSpPr txBox="true"/>
          <p:nvPr/>
        </p:nvSpPr>
        <p:spPr>
          <a:xfrm rot="0">
            <a:off x="1513207" y="8173969"/>
            <a:ext cx="4740150" cy="16859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Distribuir equitativamente los recursos del Estado entre niveles de gobierno para un desarrollo justo y eficiente.</a:t>
            </a:r>
          </a:p>
        </p:txBody>
      </p:sp>
      <p:sp>
        <p:nvSpPr>
          <p:cNvPr name="TextBox 10" id="10"/>
          <p:cNvSpPr txBox="true"/>
          <p:nvPr/>
        </p:nvSpPr>
        <p:spPr>
          <a:xfrm rot="0">
            <a:off x="12344559" y="3003849"/>
            <a:ext cx="5611161" cy="133845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DESARROLLO ECONÓMICO AUTOSOSTENIBLE</a:t>
            </a:r>
          </a:p>
        </p:txBody>
      </p:sp>
      <p:sp>
        <p:nvSpPr>
          <p:cNvPr name="TextBox 11" id="11"/>
          <p:cNvSpPr txBox="true"/>
          <p:nvPr/>
        </p:nvSpPr>
        <p:spPr>
          <a:xfrm rot="0">
            <a:off x="12315473" y="4407110"/>
            <a:ext cx="4740150" cy="21050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Fomentar un desarrollo económico adaptado a las necesidades locales para maximizar el potencial regional.</a:t>
            </a:r>
          </a:p>
        </p:txBody>
      </p:sp>
      <p:sp>
        <p:nvSpPr>
          <p:cNvPr name="TextBox 12" id="12"/>
          <p:cNvSpPr txBox="true"/>
          <p:nvPr/>
        </p:nvSpPr>
        <p:spPr>
          <a:xfrm rot="0">
            <a:off x="11030309" y="7166677"/>
            <a:ext cx="5475150" cy="900303"/>
          </a:xfrm>
          <a:prstGeom prst="rect">
            <a:avLst/>
          </a:prstGeom>
        </p:spPr>
        <p:txBody>
          <a:bodyPr anchor="t" rtlCol="false" tIns="0" lIns="0" bIns="0" rIns="0">
            <a:spAutoFit/>
          </a:bodyPr>
          <a:lstStyle/>
          <a:p>
            <a:pPr algn="l">
              <a:lnSpc>
                <a:spcPts val="3456"/>
              </a:lnSpc>
            </a:pPr>
            <a:r>
              <a:rPr lang="en-US" b="true" sz="3600">
                <a:solidFill>
                  <a:srgbClr val="45818E"/>
                </a:solidFill>
                <a:latin typeface="Proxima Nova Bold"/>
                <a:ea typeface="Proxima Nova Bold"/>
                <a:cs typeface="Proxima Nova Bold"/>
                <a:sym typeface="Proxima Nova Bold"/>
              </a:rPr>
              <a:t>PARTICIPACIÓN CIUDADANA</a:t>
            </a:r>
          </a:p>
        </p:txBody>
      </p:sp>
      <p:sp>
        <p:nvSpPr>
          <p:cNvPr name="TextBox 13" id="13"/>
          <p:cNvSpPr txBox="true"/>
          <p:nvPr/>
        </p:nvSpPr>
        <p:spPr>
          <a:xfrm rot="0">
            <a:off x="11030309" y="8173969"/>
            <a:ext cx="6494750" cy="1266825"/>
          </a:xfrm>
          <a:prstGeom prst="rect">
            <a:avLst/>
          </a:prstGeom>
        </p:spPr>
        <p:txBody>
          <a:bodyPr anchor="t" rtlCol="false" tIns="0" lIns="0" bIns="0" rIns="0">
            <a:spAutoFit/>
          </a:bodyPr>
          <a:lstStyle/>
          <a:p>
            <a:pPr algn="l">
              <a:lnSpc>
                <a:spcPts val="3359"/>
              </a:lnSpc>
            </a:pPr>
            <a:r>
              <a:rPr lang="en-US" sz="2799">
                <a:solidFill>
                  <a:srgbClr val="45818E"/>
                </a:solidFill>
                <a:latin typeface="Raleway Thin"/>
                <a:ea typeface="Raleway Thin"/>
                <a:cs typeface="Raleway Thin"/>
                <a:sym typeface="Raleway Thin"/>
              </a:rPr>
              <a:t>Fomentar un desarrollo económico adaptado a las necesidades locales para maximizar el potencial regional.</a:t>
            </a:r>
          </a:p>
        </p:txBody>
      </p:sp>
      <p:sp>
        <p:nvSpPr>
          <p:cNvPr name="TextBox 14" id="14"/>
          <p:cNvSpPr txBox="true"/>
          <p:nvPr/>
        </p:nvSpPr>
        <p:spPr>
          <a:xfrm rot="0">
            <a:off x="1513207" y="2271929"/>
            <a:ext cx="4740150" cy="74295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01</a:t>
            </a:r>
          </a:p>
        </p:txBody>
      </p:sp>
      <p:sp>
        <p:nvSpPr>
          <p:cNvPr name="TextBox 15" id="15"/>
          <p:cNvSpPr txBox="true"/>
          <p:nvPr/>
        </p:nvSpPr>
        <p:spPr>
          <a:xfrm rot="0">
            <a:off x="1531475" y="6206027"/>
            <a:ext cx="4740150" cy="74295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02</a:t>
            </a:r>
          </a:p>
        </p:txBody>
      </p:sp>
      <p:sp>
        <p:nvSpPr>
          <p:cNvPr name="TextBox 16" id="16"/>
          <p:cNvSpPr txBox="true"/>
          <p:nvPr/>
        </p:nvSpPr>
        <p:spPr>
          <a:xfrm rot="0">
            <a:off x="12315429" y="2195574"/>
            <a:ext cx="4740150" cy="66540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03</a:t>
            </a:r>
          </a:p>
        </p:txBody>
      </p:sp>
      <p:sp>
        <p:nvSpPr>
          <p:cNvPr name="TextBox 17" id="17"/>
          <p:cNvSpPr txBox="true"/>
          <p:nvPr/>
        </p:nvSpPr>
        <p:spPr>
          <a:xfrm rot="0">
            <a:off x="11178034" y="6283577"/>
            <a:ext cx="4740150" cy="665400"/>
          </a:xfrm>
          <a:prstGeom prst="rect">
            <a:avLst/>
          </a:prstGeom>
        </p:spPr>
        <p:txBody>
          <a:bodyPr anchor="t" rtlCol="false" tIns="0" lIns="0" bIns="0" rIns="0">
            <a:spAutoFit/>
          </a:bodyPr>
          <a:lstStyle/>
          <a:p>
            <a:pPr algn="l">
              <a:lnSpc>
                <a:spcPts val="5759"/>
              </a:lnSpc>
            </a:pPr>
            <a:r>
              <a:rPr lang="en-US" sz="4800">
                <a:solidFill>
                  <a:srgbClr val="E06666"/>
                </a:solidFill>
                <a:latin typeface="Arimo"/>
                <a:ea typeface="Arimo"/>
                <a:cs typeface="Arimo"/>
                <a:sym typeface="Arimo"/>
              </a:rPr>
              <a:t>04</a:t>
            </a:r>
          </a:p>
        </p:txBody>
      </p:sp>
      <p:sp>
        <p:nvSpPr>
          <p:cNvPr name="TextBox 18" id="18"/>
          <p:cNvSpPr txBox="true"/>
          <p:nvPr/>
        </p:nvSpPr>
        <p:spPr>
          <a:xfrm rot="0">
            <a:off x="1028700" y="1269157"/>
            <a:ext cx="15225150" cy="886967"/>
          </a:xfrm>
          <a:prstGeom prst="rect">
            <a:avLst/>
          </a:prstGeom>
        </p:spPr>
        <p:txBody>
          <a:bodyPr anchor="t" rtlCol="false" tIns="0" lIns="0" bIns="0" rIns="0">
            <a:spAutoFit/>
          </a:bodyPr>
          <a:lstStyle/>
          <a:p>
            <a:pPr algn="ctr">
              <a:lnSpc>
                <a:spcPts val="6335"/>
              </a:lnSpc>
            </a:pPr>
            <a:r>
              <a:rPr lang="en-US" sz="6599">
                <a:solidFill>
                  <a:srgbClr val="E06666"/>
                </a:solidFill>
                <a:latin typeface="Arimo"/>
                <a:ea typeface="Arimo"/>
                <a:cs typeface="Arimo"/>
                <a:sym typeface="Arimo"/>
              </a:rPr>
              <a:t>Objetivos de la Descentralización</a:t>
            </a:r>
          </a:p>
        </p:txBody>
      </p:sp>
      <p:sp>
        <p:nvSpPr>
          <p:cNvPr name="Freeform 19" id="19"/>
          <p:cNvSpPr/>
          <p:nvPr/>
        </p:nvSpPr>
        <p:spPr>
          <a:xfrm flipH="false" flipV="false" rot="0">
            <a:off x="6585616" y="2860974"/>
            <a:ext cx="4111318" cy="6013750"/>
          </a:xfrm>
          <a:custGeom>
            <a:avLst/>
            <a:gdLst/>
            <a:ahLst/>
            <a:cxnLst/>
            <a:rect r="r" b="b" t="t" l="l"/>
            <a:pathLst>
              <a:path h="6013750" w="4111318">
                <a:moveTo>
                  <a:pt x="0" y="0"/>
                </a:moveTo>
                <a:lnTo>
                  <a:pt x="4111318" y="0"/>
                </a:lnTo>
                <a:lnTo>
                  <a:pt x="4111318" y="6013750"/>
                </a:lnTo>
                <a:lnTo>
                  <a:pt x="0" y="60137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7924480" y="4355152"/>
            <a:ext cx="278276" cy="278276"/>
            <a:chOff x="0" y="0"/>
            <a:chExt cx="371035" cy="371035"/>
          </a:xfrm>
        </p:grpSpPr>
        <p:sp>
          <p:nvSpPr>
            <p:cNvPr name="Freeform 21" id="21"/>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22" id="22"/>
          <p:cNvGrpSpPr/>
          <p:nvPr/>
        </p:nvGrpSpPr>
        <p:grpSpPr>
          <a:xfrm rot="0">
            <a:off x="7924480" y="5950652"/>
            <a:ext cx="278276" cy="278276"/>
            <a:chOff x="0" y="0"/>
            <a:chExt cx="371035" cy="371035"/>
          </a:xfrm>
        </p:grpSpPr>
        <p:sp>
          <p:nvSpPr>
            <p:cNvPr name="Freeform 23" id="23"/>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EA9999"/>
            </a:solidFill>
          </p:spPr>
        </p:sp>
      </p:grpSp>
      <p:grpSp>
        <p:nvGrpSpPr>
          <p:cNvPr name="Group 24" id="24"/>
          <p:cNvGrpSpPr/>
          <p:nvPr/>
        </p:nvGrpSpPr>
        <p:grpSpPr>
          <a:xfrm rot="0">
            <a:off x="7924480" y="6572902"/>
            <a:ext cx="278276" cy="278276"/>
            <a:chOff x="0" y="0"/>
            <a:chExt cx="371035" cy="371035"/>
          </a:xfrm>
        </p:grpSpPr>
        <p:sp>
          <p:nvSpPr>
            <p:cNvPr name="Freeform 25" id="25"/>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26" id="26"/>
          <p:cNvGrpSpPr/>
          <p:nvPr/>
        </p:nvGrpSpPr>
        <p:grpSpPr>
          <a:xfrm rot="0">
            <a:off x="8332880" y="6572902"/>
            <a:ext cx="278276" cy="278276"/>
            <a:chOff x="0" y="0"/>
            <a:chExt cx="371035" cy="371035"/>
          </a:xfrm>
        </p:grpSpPr>
        <p:sp>
          <p:nvSpPr>
            <p:cNvPr name="Freeform 27" id="27"/>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28" id="28"/>
          <p:cNvGrpSpPr/>
          <p:nvPr/>
        </p:nvGrpSpPr>
        <p:grpSpPr>
          <a:xfrm rot="0">
            <a:off x="8332878" y="5929780"/>
            <a:ext cx="470860" cy="470750"/>
            <a:chOff x="0" y="0"/>
            <a:chExt cx="627813" cy="627667"/>
          </a:xfrm>
        </p:grpSpPr>
        <p:sp>
          <p:nvSpPr>
            <p:cNvPr name="Freeform 29" id="29"/>
            <p:cNvSpPr/>
            <p:nvPr/>
          </p:nvSpPr>
          <p:spPr>
            <a:xfrm flipH="false" flipV="false" rot="0">
              <a:off x="0" y="0"/>
              <a:ext cx="627761" cy="627634"/>
            </a:xfrm>
            <a:custGeom>
              <a:avLst/>
              <a:gdLst/>
              <a:ahLst/>
              <a:cxnLst/>
              <a:rect r="r" b="b" t="t" l="l"/>
              <a:pathLst>
                <a:path h="627634" w="627761">
                  <a:moveTo>
                    <a:pt x="215265" y="0"/>
                  </a:moveTo>
                  <a:lnTo>
                    <a:pt x="215265" y="93726"/>
                  </a:lnTo>
                  <a:lnTo>
                    <a:pt x="102743" y="93726"/>
                  </a:lnTo>
                  <a:lnTo>
                    <a:pt x="102743" y="215138"/>
                  </a:lnTo>
                  <a:lnTo>
                    <a:pt x="0" y="215138"/>
                  </a:lnTo>
                  <a:lnTo>
                    <a:pt x="0" y="412496"/>
                  </a:lnTo>
                  <a:lnTo>
                    <a:pt x="102743" y="412496"/>
                  </a:lnTo>
                  <a:lnTo>
                    <a:pt x="102743" y="533908"/>
                  </a:lnTo>
                  <a:lnTo>
                    <a:pt x="215265" y="533908"/>
                  </a:lnTo>
                  <a:lnTo>
                    <a:pt x="215265" y="627634"/>
                  </a:lnTo>
                  <a:lnTo>
                    <a:pt x="412496" y="627634"/>
                  </a:lnTo>
                  <a:lnTo>
                    <a:pt x="412496" y="533908"/>
                  </a:lnTo>
                  <a:lnTo>
                    <a:pt x="534035" y="533908"/>
                  </a:lnTo>
                  <a:lnTo>
                    <a:pt x="534035" y="412496"/>
                  </a:lnTo>
                  <a:lnTo>
                    <a:pt x="627761" y="412496"/>
                  </a:lnTo>
                  <a:lnTo>
                    <a:pt x="627761" y="215265"/>
                  </a:lnTo>
                  <a:lnTo>
                    <a:pt x="534035" y="215265"/>
                  </a:lnTo>
                  <a:lnTo>
                    <a:pt x="534035" y="93726"/>
                  </a:lnTo>
                  <a:lnTo>
                    <a:pt x="412496" y="93726"/>
                  </a:lnTo>
                  <a:lnTo>
                    <a:pt x="412496" y="0"/>
                  </a:lnTo>
                  <a:close/>
                </a:path>
              </a:pathLst>
            </a:custGeom>
            <a:solidFill>
              <a:srgbClr val="EA9999"/>
            </a:solidFill>
          </p:spPr>
        </p:sp>
      </p:grpSp>
      <p:grpSp>
        <p:nvGrpSpPr>
          <p:cNvPr name="Group 30" id="30"/>
          <p:cNvGrpSpPr/>
          <p:nvPr/>
        </p:nvGrpSpPr>
        <p:grpSpPr>
          <a:xfrm rot="0">
            <a:off x="9538528" y="5929780"/>
            <a:ext cx="470860" cy="470750"/>
            <a:chOff x="0" y="0"/>
            <a:chExt cx="627813" cy="627667"/>
          </a:xfrm>
        </p:grpSpPr>
        <p:sp>
          <p:nvSpPr>
            <p:cNvPr name="Freeform 31" id="31"/>
            <p:cNvSpPr/>
            <p:nvPr/>
          </p:nvSpPr>
          <p:spPr>
            <a:xfrm flipH="false" flipV="false" rot="0">
              <a:off x="0" y="0"/>
              <a:ext cx="627761" cy="627634"/>
            </a:xfrm>
            <a:custGeom>
              <a:avLst/>
              <a:gdLst/>
              <a:ahLst/>
              <a:cxnLst/>
              <a:rect r="r" b="b" t="t" l="l"/>
              <a:pathLst>
                <a:path h="627634" w="627761">
                  <a:moveTo>
                    <a:pt x="215265" y="0"/>
                  </a:moveTo>
                  <a:lnTo>
                    <a:pt x="215265" y="93726"/>
                  </a:lnTo>
                  <a:lnTo>
                    <a:pt x="102743" y="93726"/>
                  </a:lnTo>
                  <a:lnTo>
                    <a:pt x="102743" y="215138"/>
                  </a:lnTo>
                  <a:lnTo>
                    <a:pt x="0" y="215138"/>
                  </a:lnTo>
                  <a:lnTo>
                    <a:pt x="0" y="412496"/>
                  </a:lnTo>
                  <a:lnTo>
                    <a:pt x="102743" y="412496"/>
                  </a:lnTo>
                  <a:lnTo>
                    <a:pt x="102743" y="533908"/>
                  </a:lnTo>
                  <a:lnTo>
                    <a:pt x="215265" y="533908"/>
                  </a:lnTo>
                  <a:lnTo>
                    <a:pt x="215265" y="627634"/>
                  </a:lnTo>
                  <a:lnTo>
                    <a:pt x="412496" y="627634"/>
                  </a:lnTo>
                  <a:lnTo>
                    <a:pt x="412496" y="533908"/>
                  </a:lnTo>
                  <a:lnTo>
                    <a:pt x="534035" y="533908"/>
                  </a:lnTo>
                  <a:lnTo>
                    <a:pt x="534035" y="412496"/>
                  </a:lnTo>
                  <a:lnTo>
                    <a:pt x="627761" y="412496"/>
                  </a:lnTo>
                  <a:lnTo>
                    <a:pt x="627761" y="215265"/>
                  </a:lnTo>
                  <a:lnTo>
                    <a:pt x="534035" y="215265"/>
                  </a:lnTo>
                  <a:lnTo>
                    <a:pt x="534035" y="93726"/>
                  </a:lnTo>
                  <a:lnTo>
                    <a:pt x="412496" y="93726"/>
                  </a:lnTo>
                  <a:lnTo>
                    <a:pt x="412496" y="0"/>
                  </a:lnTo>
                  <a:close/>
                </a:path>
              </a:pathLst>
            </a:custGeom>
            <a:solidFill>
              <a:srgbClr val="A2C4C9"/>
            </a:solidFill>
          </p:spPr>
        </p:sp>
      </p:grpSp>
      <p:grpSp>
        <p:nvGrpSpPr>
          <p:cNvPr name="Group 32" id="32"/>
          <p:cNvGrpSpPr/>
          <p:nvPr/>
        </p:nvGrpSpPr>
        <p:grpSpPr>
          <a:xfrm rot="0">
            <a:off x="9538528" y="7596230"/>
            <a:ext cx="470860" cy="470750"/>
            <a:chOff x="0" y="0"/>
            <a:chExt cx="627813" cy="627667"/>
          </a:xfrm>
        </p:grpSpPr>
        <p:sp>
          <p:nvSpPr>
            <p:cNvPr name="Freeform 33" id="33"/>
            <p:cNvSpPr/>
            <p:nvPr/>
          </p:nvSpPr>
          <p:spPr>
            <a:xfrm flipH="false" flipV="false" rot="0">
              <a:off x="0" y="0"/>
              <a:ext cx="627761" cy="627634"/>
            </a:xfrm>
            <a:custGeom>
              <a:avLst/>
              <a:gdLst/>
              <a:ahLst/>
              <a:cxnLst/>
              <a:rect r="r" b="b" t="t" l="l"/>
              <a:pathLst>
                <a:path h="627634" w="627761">
                  <a:moveTo>
                    <a:pt x="215265" y="0"/>
                  </a:moveTo>
                  <a:lnTo>
                    <a:pt x="215265" y="93726"/>
                  </a:lnTo>
                  <a:lnTo>
                    <a:pt x="102743" y="93726"/>
                  </a:lnTo>
                  <a:lnTo>
                    <a:pt x="102743" y="215138"/>
                  </a:lnTo>
                  <a:lnTo>
                    <a:pt x="0" y="215138"/>
                  </a:lnTo>
                  <a:lnTo>
                    <a:pt x="0" y="412496"/>
                  </a:lnTo>
                  <a:lnTo>
                    <a:pt x="102743" y="412496"/>
                  </a:lnTo>
                  <a:lnTo>
                    <a:pt x="102743" y="533908"/>
                  </a:lnTo>
                  <a:lnTo>
                    <a:pt x="215265" y="533908"/>
                  </a:lnTo>
                  <a:lnTo>
                    <a:pt x="215265" y="627634"/>
                  </a:lnTo>
                  <a:lnTo>
                    <a:pt x="412496" y="627634"/>
                  </a:lnTo>
                  <a:lnTo>
                    <a:pt x="412496" y="533908"/>
                  </a:lnTo>
                  <a:lnTo>
                    <a:pt x="534035" y="533908"/>
                  </a:lnTo>
                  <a:lnTo>
                    <a:pt x="534035" y="412496"/>
                  </a:lnTo>
                  <a:lnTo>
                    <a:pt x="627761" y="412496"/>
                  </a:lnTo>
                  <a:lnTo>
                    <a:pt x="627761" y="215265"/>
                  </a:lnTo>
                  <a:lnTo>
                    <a:pt x="534035" y="215265"/>
                  </a:lnTo>
                  <a:lnTo>
                    <a:pt x="534035" y="93726"/>
                  </a:lnTo>
                  <a:lnTo>
                    <a:pt x="412496" y="93726"/>
                  </a:lnTo>
                  <a:lnTo>
                    <a:pt x="412496" y="0"/>
                  </a:lnTo>
                  <a:close/>
                </a:path>
              </a:pathLst>
            </a:custGeom>
            <a:solidFill>
              <a:srgbClr val="A2C4C9"/>
            </a:solidFill>
          </p:spPr>
        </p:sp>
      </p:grpSp>
      <p:grpSp>
        <p:nvGrpSpPr>
          <p:cNvPr name="Group 34" id="34"/>
          <p:cNvGrpSpPr/>
          <p:nvPr/>
        </p:nvGrpSpPr>
        <p:grpSpPr>
          <a:xfrm rot="0">
            <a:off x="10225978" y="7596214"/>
            <a:ext cx="278276" cy="278276"/>
            <a:chOff x="0" y="0"/>
            <a:chExt cx="371035" cy="371035"/>
          </a:xfrm>
        </p:grpSpPr>
        <p:sp>
          <p:nvSpPr>
            <p:cNvPr name="Freeform 35" id="35"/>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A2C4C9"/>
            </a:solidFill>
          </p:spPr>
        </p:sp>
      </p:grpSp>
      <p:grpSp>
        <p:nvGrpSpPr>
          <p:cNvPr name="Group 36" id="36"/>
          <p:cNvGrpSpPr/>
          <p:nvPr/>
        </p:nvGrpSpPr>
        <p:grpSpPr>
          <a:xfrm rot="0">
            <a:off x="10225978" y="7035564"/>
            <a:ext cx="278276" cy="278276"/>
            <a:chOff x="0" y="0"/>
            <a:chExt cx="371035" cy="371035"/>
          </a:xfrm>
        </p:grpSpPr>
        <p:sp>
          <p:nvSpPr>
            <p:cNvPr name="Freeform 37" id="37"/>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EA9999"/>
            </a:solidFill>
          </p:spPr>
        </p:sp>
      </p:grpSp>
      <p:grpSp>
        <p:nvGrpSpPr>
          <p:cNvPr name="Group 38" id="38"/>
          <p:cNvGrpSpPr/>
          <p:nvPr/>
        </p:nvGrpSpPr>
        <p:grpSpPr>
          <a:xfrm rot="0">
            <a:off x="8246528" y="7185946"/>
            <a:ext cx="643560" cy="643560"/>
            <a:chOff x="0" y="0"/>
            <a:chExt cx="858080" cy="858080"/>
          </a:xfrm>
        </p:grpSpPr>
        <p:sp>
          <p:nvSpPr>
            <p:cNvPr name="Freeform 39" id="39"/>
            <p:cNvSpPr/>
            <p:nvPr/>
          </p:nvSpPr>
          <p:spPr>
            <a:xfrm flipH="false" flipV="false" rot="0">
              <a:off x="0" y="0"/>
              <a:ext cx="858012" cy="858012"/>
            </a:xfrm>
            <a:custGeom>
              <a:avLst/>
              <a:gdLst/>
              <a:ahLst/>
              <a:cxnLst/>
              <a:rect r="r" b="b" t="t" l="l"/>
              <a:pathLst>
                <a:path h="858012" w="858012">
                  <a:moveTo>
                    <a:pt x="294259" y="0"/>
                  </a:moveTo>
                  <a:lnTo>
                    <a:pt x="294259" y="128143"/>
                  </a:lnTo>
                  <a:lnTo>
                    <a:pt x="140462" y="128143"/>
                  </a:lnTo>
                  <a:lnTo>
                    <a:pt x="140462" y="294259"/>
                  </a:lnTo>
                  <a:lnTo>
                    <a:pt x="0" y="294259"/>
                  </a:lnTo>
                  <a:lnTo>
                    <a:pt x="0" y="563880"/>
                  </a:lnTo>
                  <a:lnTo>
                    <a:pt x="140462" y="563880"/>
                  </a:lnTo>
                  <a:lnTo>
                    <a:pt x="140462" y="729869"/>
                  </a:lnTo>
                  <a:lnTo>
                    <a:pt x="294259" y="729869"/>
                  </a:lnTo>
                  <a:lnTo>
                    <a:pt x="294259" y="858012"/>
                  </a:lnTo>
                  <a:lnTo>
                    <a:pt x="563880" y="858012"/>
                  </a:lnTo>
                  <a:lnTo>
                    <a:pt x="563880" y="729869"/>
                  </a:lnTo>
                  <a:lnTo>
                    <a:pt x="729869" y="729869"/>
                  </a:lnTo>
                  <a:lnTo>
                    <a:pt x="729869" y="563880"/>
                  </a:lnTo>
                  <a:lnTo>
                    <a:pt x="858012" y="563880"/>
                  </a:lnTo>
                  <a:lnTo>
                    <a:pt x="858012" y="294259"/>
                  </a:lnTo>
                  <a:lnTo>
                    <a:pt x="729869" y="294259"/>
                  </a:lnTo>
                  <a:lnTo>
                    <a:pt x="729869" y="128143"/>
                  </a:lnTo>
                  <a:lnTo>
                    <a:pt x="563880" y="128143"/>
                  </a:lnTo>
                  <a:lnTo>
                    <a:pt x="563880" y="0"/>
                  </a:lnTo>
                  <a:close/>
                </a:path>
              </a:pathLst>
            </a:custGeom>
            <a:solidFill>
              <a:srgbClr val="EA9999"/>
            </a:solidFill>
          </p:spPr>
        </p:sp>
      </p:grpSp>
      <p:grpSp>
        <p:nvGrpSpPr>
          <p:cNvPr name="Group 40" id="40"/>
          <p:cNvGrpSpPr/>
          <p:nvPr/>
        </p:nvGrpSpPr>
        <p:grpSpPr>
          <a:xfrm rot="0">
            <a:off x="8890078" y="4803464"/>
            <a:ext cx="278276" cy="278276"/>
            <a:chOff x="0" y="0"/>
            <a:chExt cx="371035" cy="371035"/>
          </a:xfrm>
        </p:grpSpPr>
        <p:sp>
          <p:nvSpPr>
            <p:cNvPr name="Freeform 41" id="41"/>
            <p:cNvSpPr/>
            <p:nvPr/>
          </p:nvSpPr>
          <p:spPr>
            <a:xfrm flipH="false" flipV="false" rot="0">
              <a:off x="0" y="0"/>
              <a:ext cx="370967" cy="370967"/>
            </a:xfrm>
            <a:custGeom>
              <a:avLst/>
              <a:gdLst/>
              <a:ahLst/>
              <a:cxnLst/>
              <a:rect r="r" b="b" t="t" l="l"/>
              <a:pathLst>
                <a:path h="370967" w="370967">
                  <a:moveTo>
                    <a:pt x="127254" y="0"/>
                  </a:moveTo>
                  <a:lnTo>
                    <a:pt x="127254" y="55372"/>
                  </a:lnTo>
                  <a:lnTo>
                    <a:pt x="60706" y="55372"/>
                  </a:lnTo>
                  <a:lnTo>
                    <a:pt x="60706" y="127127"/>
                  </a:lnTo>
                  <a:lnTo>
                    <a:pt x="0" y="127127"/>
                  </a:lnTo>
                  <a:lnTo>
                    <a:pt x="0" y="243840"/>
                  </a:lnTo>
                  <a:lnTo>
                    <a:pt x="60706" y="243840"/>
                  </a:lnTo>
                  <a:lnTo>
                    <a:pt x="60706" y="315595"/>
                  </a:lnTo>
                  <a:lnTo>
                    <a:pt x="127254" y="315595"/>
                  </a:lnTo>
                  <a:lnTo>
                    <a:pt x="127254" y="370967"/>
                  </a:lnTo>
                  <a:lnTo>
                    <a:pt x="243840" y="370967"/>
                  </a:lnTo>
                  <a:lnTo>
                    <a:pt x="243840" y="315595"/>
                  </a:lnTo>
                  <a:lnTo>
                    <a:pt x="315595" y="315595"/>
                  </a:lnTo>
                  <a:lnTo>
                    <a:pt x="315595" y="243840"/>
                  </a:lnTo>
                  <a:lnTo>
                    <a:pt x="370967" y="243840"/>
                  </a:lnTo>
                  <a:lnTo>
                    <a:pt x="370967" y="127254"/>
                  </a:lnTo>
                  <a:lnTo>
                    <a:pt x="315595" y="127254"/>
                  </a:lnTo>
                  <a:lnTo>
                    <a:pt x="315595" y="55372"/>
                  </a:lnTo>
                  <a:lnTo>
                    <a:pt x="243840" y="55372"/>
                  </a:lnTo>
                  <a:lnTo>
                    <a:pt x="243840" y="0"/>
                  </a:lnTo>
                  <a:close/>
                </a:path>
              </a:pathLst>
            </a:custGeom>
            <a:solidFill>
              <a:srgbClr val="EA9999"/>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7499424" y="4254684"/>
            <a:ext cx="3309076" cy="4297328"/>
          </a:xfrm>
          <a:custGeom>
            <a:avLst/>
            <a:gdLst/>
            <a:ahLst/>
            <a:cxnLst/>
            <a:rect r="r" b="b" t="t" l="l"/>
            <a:pathLst>
              <a:path h="4297328" w="3309076">
                <a:moveTo>
                  <a:pt x="0" y="0"/>
                </a:moveTo>
                <a:lnTo>
                  <a:pt x="3309076" y="0"/>
                </a:lnTo>
                <a:lnTo>
                  <a:pt x="3309076" y="4297328"/>
                </a:lnTo>
                <a:lnTo>
                  <a:pt x="0" y="42973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10800000">
            <a:off x="10793509" y="2749286"/>
            <a:ext cx="1201746" cy="1256350"/>
            <a:chOff x="0" y="0"/>
            <a:chExt cx="1602328" cy="1675133"/>
          </a:xfrm>
        </p:grpSpPr>
        <p:sp>
          <p:nvSpPr>
            <p:cNvPr name="Freeform 6" id="6"/>
            <p:cNvSpPr/>
            <p:nvPr/>
          </p:nvSpPr>
          <p:spPr>
            <a:xfrm flipH="false" flipV="false" rot="0">
              <a:off x="0" y="127"/>
              <a:ext cx="1602359" cy="1675003"/>
            </a:xfrm>
            <a:custGeom>
              <a:avLst/>
              <a:gdLst/>
              <a:ahLst/>
              <a:cxnLst/>
              <a:rect r="r" b="b" t="t" l="l"/>
              <a:pathLst>
                <a:path h="1675003" w="1602359">
                  <a:moveTo>
                    <a:pt x="655447" y="0"/>
                  </a:moveTo>
                  <a:lnTo>
                    <a:pt x="908939" y="291211"/>
                  </a:lnTo>
                  <a:lnTo>
                    <a:pt x="1200277" y="110617"/>
                  </a:lnTo>
                  <a:lnTo>
                    <a:pt x="1165352" y="509778"/>
                  </a:lnTo>
                  <a:lnTo>
                    <a:pt x="1602359" y="547624"/>
                  </a:lnTo>
                  <a:lnTo>
                    <a:pt x="1345946" y="838962"/>
                  </a:lnTo>
                  <a:lnTo>
                    <a:pt x="1602359" y="1019683"/>
                  </a:lnTo>
                  <a:lnTo>
                    <a:pt x="1273048" y="1092454"/>
                  </a:lnTo>
                  <a:lnTo>
                    <a:pt x="1383792" y="1494536"/>
                  </a:lnTo>
                  <a:lnTo>
                    <a:pt x="981710" y="1348740"/>
                  </a:lnTo>
                  <a:lnTo>
                    <a:pt x="874014" y="1675003"/>
                  </a:lnTo>
                  <a:lnTo>
                    <a:pt x="655447" y="1383665"/>
                  </a:lnTo>
                  <a:lnTo>
                    <a:pt x="364236" y="1567307"/>
                  </a:lnTo>
                  <a:lnTo>
                    <a:pt x="399161" y="1203198"/>
                  </a:lnTo>
                  <a:lnTo>
                    <a:pt x="0" y="1165225"/>
                  </a:lnTo>
                  <a:lnTo>
                    <a:pt x="253492" y="838835"/>
                  </a:lnTo>
                  <a:lnTo>
                    <a:pt x="0" y="620522"/>
                  </a:lnTo>
                  <a:lnTo>
                    <a:pt x="291338" y="547624"/>
                  </a:lnTo>
                  <a:lnTo>
                    <a:pt x="218567" y="183515"/>
                  </a:lnTo>
                  <a:lnTo>
                    <a:pt x="582676" y="329184"/>
                  </a:lnTo>
                  <a:lnTo>
                    <a:pt x="655447" y="0"/>
                  </a:lnTo>
                  <a:close/>
                </a:path>
              </a:pathLst>
            </a:custGeom>
            <a:solidFill>
              <a:srgbClr val="F4CCCC"/>
            </a:solidFill>
          </p:spPr>
        </p:sp>
      </p:grpSp>
      <p:grpSp>
        <p:nvGrpSpPr>
          <p:cNvPr name="Group 7" id="7"/>
          <p:cNvGrpSpPr/>
          <p:nvPr/>
        </p:nvGrpSpPr>
        <p:grpSpPr>
          <a:xfrm rot="-10800000">
            <a:off x="10793911" y="8012960"/>
            <a:ext cx="1201746" cy="1256350"/>
            <a:chOff x="0" y="0"/>
            <a:chExt cx="1602328" cy="1675133"/>
          </a:xfrm>
        </p:grpSpPr>
        <p:sp>
          <p:nvSpPr>
            <p:cNvPr name="Freeform 8" id="8"/>
            <p:cNvSpPr/>
            <p:nvPr/>
          </p:nvSpPr>
          <p:spPr>
            <a:xfrm flipH="false" flipV="false" rot="0">
              <a:off x="0" y="127"/>
              <a:ext cx="1602359" cy="1675003"/>
            </a:xfrm>
            <a:custGeom>
              <a:avLst/>
              <a:gdLst/>
              <a:ahLst/>
              <a:cxnLst/>
              <a:rect r="r" b="b" t="t" l="l"/>
              <a:pathLst>
                <a:path h="1675003" w="1602359">
                  <a:moveTo>
                    <a:pt x="655447" y="0"/>
                  </a:moveTo>
                  <a:lnTo>
                    <a:pt x="908939" y="291211"/>
                  </a:lnTo>
                  <a:lnTo>
                    <a:pt x="1200277" y="110617"/>
                  </a:lnTo>
                  <a:lnTo>
                    <a:pt x="1165352" y="509778"/>
                  </a:lnTo>
                  <a:lnTo>
                    <a:pt x="1602359" y="547624"/>
                  </a:lnTo>
                  <a:lnTo>
                    <a:pt x="1345946" y="838962"/>
                  </a:lnTo>
                  <a:lnTo>
                    <a:pt x="1602359" y="1019683"/>
                  </a:lnTo>
                  <a:lnTo>
                    <a:pt x="1273048" y="1092454"/>
                  </a:lnTo>
                  <a:lnTo>
                    <a:pt x="1383792" y="1494536"/>
                  </a:lnTo>
                  <a:lnTo>
                    <a:pt x="981710" y="1348740"/>
                  </a:lnTo>
                  <a:lnTo>
                    <a:pt x="874014" y="1675003"/>
                  </a:lnTo>
                  <a:lnTo>
                    <a:pt x="655447" y="1383665"/>
                  </a:lnTo>
                  <a:lnTo>
                    <a:pt x="364236" y="1567307"/>
                  </a:lnTo>
                  <a:lnTo>
                    <a:pt x="399161" y="1203198"/>
                  </a:lnTo>
                  <a:lnTo>
                    <a:pt x="0" y="1165225"/>
                  </a:lnTo>
                  <a:lnTo>
                    <a:pt x="253492" y="838835"/>
                  </a:lnTo>
                  <a:lnTo>
                    <a:pt x="0" y="620522"/>
                  </a:lnTo>
                  <a:lnTo>
                    <a:pt x="291338" y="547624"/>
                  </a:lnTo>
                  <a:lnTo>
                    <a:pt x="218567" y="183515"/>
                  </a:lnTo>
                  <a:lnTo>
                    <a:pt x="582676" y="329184"/>
                  </a:lnTo>
                  <a:lnTo>
                    <a:pt x="655447" y="0"/>
                  </a:lnTo>
                  <a:close/>
                </a:path>
              </a:pathLst>
            </a:custGeom>
            <a:solidFill>
              <a:srgbClr val="F4CCCC"/>
            </a:solidFill>
          </p:spPr>
        </p:sp>
      </p:grpSp>
      <p:grpSp>
        <p:nvGrpSpPr>
          <p:cNvPr name="Group 9" id="9"/>
          <p:cNvGrpSpPr/>
          <p:nvPr/>
        </p:nvGrpSpPr>
        <p:grpSpPr>
          <a:xfrm rot="-10800000">
            <a:off x="6180072" y="2749286"/>
            <a:ext cx="1201746" cy="1256350"/>
            <a:chOff x="0" y="0"/>
            <a:chExt cx="1602328" cy="1675133"/>
          </a:xfrm>
        </p:grpSpPr>
        <p:sp>
          <p:nvSpPr>
            <p:cNvPr name="Freeform 10" id="10"/>
            <p:cNvSpPr/>
            <p:nvPr/>
          </p:nvSpPr>
          <p:spPr>
            <a:xfrm flipH="false" flipV="false" rot="0">
              <a:off x="0" y="127"/>
              <a:ext cx="1602359" cy="1675003"/>
            </a:xfrm>
            <a:custGeom>
              <a:avLst/>
              <a:gdLst/>
              <a:ahLst/>
              <a:cxnLst/>
              <a:rect r="r" b="b" t="t" l="l"/>
              <a:pathLst>
                <a:path h="1675003" w="1602359">
                  <a:moveTo>
                    <a:pt x="655447" y="0"/>
                  </a:moveTo>
                  <a:lnTo>
                    <a:pt x="908939" y="291211"/>
                  </a:lnTo>
                  <a:lnTo>
                    <a:pt x="1200277" y="110617"/>
                  </a:lnTo>
                  <a:lnTo>
                    <a:pt x="1165352" y="509778"/>
                  </a:lnTo>
                  <a:lnTo>
                    <a:pt x="1602359" y="547624"/>
                  </a:lnTo>
                  <a:lnTo>
                    <a:pt x="1345946" y="838962"/>
                  </a:lnTo>
                  <a:lnTo>
                    <a:pt x="1602359" y="1019683"/>
                  </a:lnTo>
                  <a:lnTo>
                    <a:pt x="1273048" y="1092454"/>
                  </a:lnTo>
                  <a:lnTo>
                    <a:pt x="1383792" y="1494536"/>
                  </a:lnTo>
                  <a:lnTo>
                    <a:pt x="981710" y="1348740"/>
                  </a:lnTo>
                  <a:lnTo>
                    <a:pt x="874014" y="1675003"/>
                  </a:lnTo>
                  <a:lnTo>
                    <a:pt x="655447" y="1383665"/>
                  </a:lnTo>
                  <a:lnTo>
                    <a:pt x="364236" y="1567307"/>
                  </a:lnTo>
                  <a:lnTo>
                    <a:pt x="399161" y="1203198"/>
                  </a:lnTo>
                  <a:lnTo>
                    <a:pt x="0" y="1165225"/>
                  </a:lnTo>
                  <a:lnTo>
                    <a:pt x="253492" y="838835"/>
                  </a:lnTo>
                  <a:lnTo>
                    <a:pt x="0" y="620522"/>
                  </a:lnTo>
                  <a:lnTo>
                    <a:pt x="291338" y="547624"/>
                  </a:lnTo>
                  <a:lnTo>
                    <a:pt x="218567" y="183515"/>
                  </a:lnTo>
                  <a:lnTo>
                    <a:pt x="582676" y="329184"/>
                  </a:lnTo>
                  <a:lnTo>
                    <a:pt x="655447" y="0"/>
                  </a:lnTo>
                  <a:close/>
                </a:path>
              </a:pathLst>
            </a:custGeom>
            <a:solidFill>
              <a:srgbClr val="F4CCCC"/>
            </a:solidFill>
          </p:spPr>
        </p:sp>
      </p:grpSp>
      <p:grpSp>
        <p:nvGrpSpPr>
          <p:cNvPr name="Group 11" id="11"/>
          <p:cNvGrpSpPr/>
          <p:nvPr/>
        </p:nvGrpSpPr>
        <p:grpSpPr>
          <a:xfrm rot="-10800000">
            <a:off x="6366952" y="8012960"/>
            <a:ext cx="1201746" cy="1256350"/>
            <a:chOff x="0" y="0"/>
            <a:chExt cx="1602328" cy="1675133"/>
          </a:xfrm>
        </p:grpSpPr>
        <p:sp>
          <p:nvSpPr>
            <p:cNvPr name="Freeform 12" id="12"/>
            <p:cNvSpPr/>
            <p:nvPr/>
          </p:nvSpPr>
          <p:spPr>
            <a:xfrm flipH="false" flipV="false" rot="0">
              <a:off x="0" y="127"/>
              <a:ext cx="1602359" cy="1675003"/>
            </a:xfrm>
            <a:custGeom>
              <a:avLst/>
              <a:gdLst/>
              <a:ahLst/>
              <a:cxnLst/>
              <a:rect r="r" b="b" t="t" l="l"/>
              <a:pathLst>
                <a:path h="1675003" w="1602359">
                  <a:moveTo>
                    <a:pt x="655447" y="0"/>
                  </a:moveTo>
                  <a:lnTo>
                    <a:pt x="908939" y="291211"/>
                  </a:lnTo>
                  <a:lnTo>
                    <a:pt x="1200277" y="110617"/>
                  </a:lnTo>
                  <a:lnTo>
                    <a:pt x="1165352" y="509778"/>
                  </a:lnTo>
                  <a:lnTo>
                    <a:pt x="1602359" y="547624"/>
                  </a:lnTo>
                  <a:lnTo>
                    <a:pt x="1345946" y="838962"/>
                  </a:lnTo>
                  <a:lnTo>
                    <a:pt x="1602359" y="1019683"/>
                  </a:lnTo>
                  <a:lnTo>
                    <a:pt x="1273048" y="1092454"/>
                  </a:lnTo>
                  <a:lnTo>
                    <a:pt x="1383792" y="1494536"/>
                  </a:lnTo>
                  <a:lnTo>
                    <a:pt x="981710" y="1348740"/>
                  </a:lnTo>
                  <a:lnTo>
                    <a:pt x="874014" y="1675003"/>
                  </a:lnTo>
                  <a:lnTo>
                    <a:pt x="655447" y="1383665"/>
                  </a:lnTo>
                  <a:lnTo>
                    <a:pt x="364236" y="1567307"/>
                  </a:lnTo>
                  <a:lnTo>
                    <a:pt x="399161" y="1203198"/>
                  </a:lnTo>
                  <a:lnTo>
                    <a:pt x="0" y="1165225"/>
                  </a:lnTo>
                  <a:lnTo>
                    <a:pt x="253492" y="838835"/>
                  </a:lnTo>
                  <a:lnTo>
                    <a:pt x="0" y="620522"/>
                  </a:lnTo>
                  <a:lnTo>
                    <a:pt x="291338" y="547624"/>
                  </a:lnTo>
                  <a:lnTo>
                    <a:pt x="218567" y="183515"/>
                  </a:lnTo>
                  <a:lnTo>
                    <a:pt x="582676" y="329184"/>
                  </a:lnTo>
                  <a:lnTo>
                    <a:pt x="655447" y="0"/>
                  </a:lnTo>
                  <a:close/>
                </a:path>
              </a:pathLst>
            </a:custGeom>
            <a:solidFill>
              <a:srgbClr val="F4CCCC"/>
            </a:solidFill>
          </p:spPr>
        </p:sp>
      </p:grpSp>
      <p:grpSp>
        <p:nvGrpSpPr>
          <p:cNvPr name="Group 13" id="13"/>
          <p:cNvGrpSpPr/>
          <p:nvPr/>
        </p:nvGrpSpPr>
        <p:grpSpPr>
          <a:xfrm rot="-10800000">
            <a:off x="5654476" y="5341260"/>
            <a:ext cx="1201746" cy="1256350"/>
            <a:chOff x="0" y="0"/>
            <a:chExt cx="1602328" cy="1675133"/>
          </a:xfrm>
        </p:grpSpPr>
        <p:sp>
          <p:nvSpPr>
            <p:cNvPr name="Freeform 14" id="14"/>
            <p:cNvSpPr/>
            <p:nvPr/>
          </p:nvSpPr>
          <p:spPr>
            <a:xfrm flipH="false" flipV="false" rot="0">
              <a:off x="0" y="127"/>
              <a:ext cx="1602359" cy="1675003"/>
            </a:xfrm>
            <a:custGeom>
              <a:avLst/>
              <a:gdLst/>
              <a:ahLst/>
              <a:cxnLst/>
              <a:rect r="r" b="b" t="t" l="l"/>
              <a:pathLst>
                <a:path h="1675003" w="1602359">
                  <a:moveTo>
                    <a:pt x="655447" y="0"/>
                  </a:moveTo>
                  <a:lnTo>
                    <a:pt x="908939" y="291211"/>
                  </a:lnTo>
                  <a:lnTo>
                    <a:pt x="1200277" y="110617"/>
                  </a:lnTo>
                  <a:lnTo>
                    <a:pt x="1165352" y="509778"/>
                  </a:lnTo>
                  <a:lnTo>
                    <a:pt x="1602359" y="547624"/>
                  </a:lnTo>
                  <a:lnTo>
                    <a:pt x="1345946" y="838962"/>
                  </a:lnTo>
                  <a:lnTo>
                    <a:pt x="1602359" y="1019683"/>
                  </a:lnTo>
                  <a:lnTo>
                    <a:pt x="1273048" y="1092454"/>
                  </a:lnTo>
                  <a:lnTo>
                    <a:pt x="1383792" y="1494536"/>
                  </a:lnTo>
                  <a:lnTo>
                    <a:pt x="981710" y="1348740"/>
                  </a:lnTo>
                  <a:lnTo>
                    <a:pt x="874014" y="1675003"/>
                  </a:lnTo>
                  <a:lnTo>
                    <a:pt x="655447" y="1383665"/>
                  </a:lnTo>
                  <a:lnTo>
                    <a:pt x="364236" y="1567307"/>
                  </a:lnTo>
                  <a:lnTo>
                    <a:pt x="399161" y="1203198"/>
                  </a:lnTo>
                  <a:lnTo>
                    <a:pt x="0" y="1165225"/>
                  </a:lnTo>
                  <a:lnTo>
                    <a:pt x="253492" y="838835"/>
                  </a:lnTo>
                  <a:lnTo>
                    <a:pt x="0" y="620522"/>
                  </a:lnTo>
                  <a:lnTo>
                    <a:pt x="291338" y="547624"/>
                  </a:lnTo>
                  <a:lnTo>
                    <a:pt x="218567" y="183515"/>
                  </a:lnTo>
                  <a:lnTo>
                    <a:pt x="582676" y="329184"/>
                  </a:lnTo>
                  <a:lnTo>
                    <a:pt x="655447" y="0"/>
                  </a:lnTo>
                  <a:close/>
                </a:path>
              </a:pathLst>
            </a:custGeom>
            <a:solidFill>
              <a:srgbClr val="F4CCCC"/>
            </a:solidFill>
          </p:spPr>
        </p:sp>
      </p:grpSp>
      <p:grpSp>
        <p:nvGrpSpPr>
          <p:cNvPr name="Group 15" id="15"/>
          <p:cNvGrpSpPr/>
          <p:nvPr/>
        </p:nvGrpSpPr>
        <p:grpSpPr>
          <a:xfrm rot="-10800000">
            <a:off x="11394382" y="5341260"/>
            <a:ext cx="1201746" cy="1256350"/>
            <a:chOff x="0" y="0"/>
            <a:chExt cx="1602328" cy="1675133"/>
          </a:xfrm>
        </p:grpSpPr>
        <p:sp>
          <p:nvSpPr>
            <p:cNvPr name="Freeform 16" id="16"/>
            <p:cNvSpPr/>
            <p:nvPr/>
          </p:nvSpPr>
          <p:spPr>
            <a:xfrm flipH="false" flipV="false" rot="0">
              <a:off x="0" y="127"/>
              <a:ext cx="1602359" cy="1675003"/>
            </a:xfrm>
            <a:custGeom>
              <a:avLst/>
              <a:gdLst/>
              <a:ahLst/>
              <a:cxnLst/>
              <a:rect r="r" b="b" t="t" l="l"/>
              <a:pathLst>
                <a:path h="1675003" w="1602359">
                  <a:moveTo>
                    <a:pt x="655447" y="0"/>
                  </a:moveTo>
                  <a:lnTo>
                    <a:pt x="908939" y="291211"/>
                  </a:lnTo>
                  <a:lnTo>
                    <a:pt x="1200277" y="110617"/>
                  </a:lnTo>
                  <a:lnTo>
                    <a:pt x="1165352" y="509778"/>
                  </a:lnTo>
                  <a:lnTo>
                    <a:pt x="1602359" y="547624"/>
                  </a:lnTo>
                  <a:lnTo>
                    <a:pt x="1345946" y="838962"/>
                  </a:lnTo>
                  <a:lnTo>
                    <a:pt x="1602359" y="1019683"/>
                  </a:lnTo>
                  <a:lnTo>
                    <a:pt x="1273048" y="1092454"/>
                  </a:lnTo>
                  <a:lnTo>
                    <a:pt x="1383792" y="1494536"/>
                  </a:lnTo>
                  <a:lnTo>
                    <a:pt x="981710" y="1348740"/>
                  </a:lnTo>
                  <a:lnTo>
                    <a:pt x="874014" y="1675003"/>
                  </a:lnTo>
                  <a:lnTo>
                    <a:pt x="655447" y="1383665"/>
                  </a:lnTo>
                  <a:lnTo>
                    <a:pt x="364236" y="1567307"/>
                  </a:lnTo>
                  <a:lnTo>
                    <a:pt x="399161" y="1203198"/>
                  </a:lnTo>
                  <a:lnTo>
                    <a:pt x="0" y="1165225"/>
                  </a:lnTo>
                  <a:lnTo>
                    <a:pt x="253492" y="838835"/>
                  </a:lnTo>
                  <a:lnTo>
                    <a:pt x="0" y="620522"/>
                  </a:lnTo>
                  <a:lnTo>
                    <a:pt x="291338" y="547624"/>
                  </a:lnTo>
                  <a:lnTo>
                    <a:pt x="218567" y="183515"/>
                  </a:lnTo>
                  <a:lnTo>
                    <a:pt x="582676" y="329184"/>
                  </a:lnTo>
                  <a:lnTo>
                    <a:pt x="655447" y="0"/>
                  </a:lnTo>
                  <a:close/>
                </a:path>
              </a:pathLst>
            </a:custGeom>
            <a:solidFill>
              <a:srgbClr val="F4CCCC"/>
            </a:solidFill>
          </p:spPr>
        </p:sp>
      </p:grpSp>
      <p:sp>
        <p:nvSpPr>
          <p:cNvPr name="TextBox 17" id="17"/>
          <p:cNvSpPr txBox="true"/>
          <p:nvPr/>
        </p:nvSpPr>
        <p:spPr>
          <a:xfrm rot="0">
            <a:off x="1554296" y="1293105"/>
            <a:ext cx="15225150" cy="789431"/>
          </a:xfrm>
          <a:prstGeom prst="rect">
            <a:avLst/>
          </a:prstGeom>
        </p:spPr>
        <p:txBody>
          <a:bodyPr anchor="t" rtlCol="false" tIns="0" lIns="0" bIns="0" rIns="0">
            <a:spAutoFit/>
          </a:bodyPr>
          <a:lstStyle/>
          <a:p>
            <a:pPr algn="ctr">
              <a:lnSpc>
                <a:spcPts val="5663"/>
              </a:lnSpc>
            </a:pPr>
            <a:r>
              <a:rPr lang="en-US" sz="5899">
                <a:solidFill>
                  <a:srgbClr val="E06666"/>
                </a:solidFill>
                <a:latin typeface="Arimo"/>
                <a:ea typeface="Arimo"/>
                <a:cs typeface="Arimo"/>
                <a:sym typeface="Arimo"/>
              </a:rPr>
              <a:t>Estrategias del Proceso de Descentralización</a:t>
            </a:r>
          </a:p>
        </p:txBody>
      </p:sp>
      <p:sp>
        <p:nvSpPr>
          <p:cNvPr name="Freeform 18" id="18"/>
          <p:cNvSpPr/>
          <p:nvPr/>
        </p:nvSpPr>
        <p:spPr>
          <a:xfrm flipH="false" flipV="false" rot="0">
            <a:off x="11747098" y="5737792"/>
            <a:ext cx="496990" cy="498116"/>
          </a:xfrm>
          <a:custGeom>
            <a:avLst/>
            <a:gdLst/>
            <a:ahLst/>
            <a:cxnLst/>
            <a:rect r="r" b="b" t="t" l="l"/>
            <a:pathLst>
              <a:path h="498116" w="496990">
                <a:moveTo>
                  <a:pt x="0" y="0"/>
                </a:moveTo>
                <a:lnTo>
                  <a:pt x="496990" y="0"/>
                </a:lnTo>
                <a:lnTo>
                  <a:pt x="496990" y="498116"/>
                </a:lnTo>
                <a:lnTo>
                  <a:pt x="0" y="4981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1145877" y="8395510"/>
            <a:ext cx="497010" cy="491532"/>
          </a:xfrm>
          <a:custGeom>
            <a:avLst/>
            <a:gdLst/>
            <a:ahLst/>
            <a:cxnLst/>
            <a:rect r="r" b="b" t="t" l="l"/>
            <a:pathLst>
              <a:path h="491532" w="497010">
                <a:moveTo>
                  <a:pt x="0" y="0"/>
                </a:moveTo>
                <a:lnTo>
                  <a:pt x="497010" y="0"/>
                </a:lnTo>
                <a:lnTo>
                  <a:pt x="497010" y="491532"/>
                </a:lnTo>
                <a:lnTo>
                  <a:pt x="0" y="4915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1145891" y="3130244"/>
            <a:ext cx="497004" cy="494476"/>
          </a:xfrm>
          <a:custGeom>
            <a:avLst/>
            <a:gdLst/>
            <a:ahLst/>
            <a:cxnLst/>
            <a:rect r="r" b="b" t="t" l="l"/>
            <a:pathLst>
              <a:path h="494476" w="497004">
                <a:moveTo>
                  <a:pt x="0" y="0"/>
                </a:moveTo>
                <a:lnTo>
                  <a:pt x="497004" y="0"/>
                </a:lnTo>
                <a:lnTo>
                  <a:pt x="497004" y="494476"/>
                </a:lnTo>
                <a:lnTo>
                  <a:pt x="0" y="4944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6719350" y="8390312"/>
            <a:ext cx="496998" cy="501914"/>
          </a:xfrm>
          <a:custGeom>
            <a:avLst/>
            <a:gdLst/>
            <a:ahLst/>
            <a:cxnLst/>
            <a:rect r="r" b="b" t="t" l="l"/>
            <a:pathLst>
              <a:path h="501914" w="496998">
                <a:moveTo>
                  <a:pt x="0" y="0"/>
                </a:moveTo>
                <a:lnTo>
                  <a:pt x="496998" y="0"/>
                </a:lnTo>
                <a:lnTo>
                  <a:pt x="496998" y="501914"/>
                </a:lnTo>
                <a:lnTo>
                  <a:pt x="0" y="50191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6046958" y="5693922"/>
            <a:ext cx="497002" cy="551026"/>
          </a:xfrm>
          <a:custGeom>
            <a:avLst/>
            <a:gdLst/>
            <a:ahLst/>
            <a:cxnLst/>
            <a:rect r="r" b="b" t="t" l="l"/>
            <a:pathLst>
              <a:path h="551026" w="497002">
                <a:moveTo>
                  <a:pt x="0" y="0"/>
                </a:moveTo>
                <a:lnTo>
                  <a:pt x="497002" y="0"/>
                </a:lnTo>
                <a:lnTo>
                  <a:pt x="497002" y="551026"/>
                </a:lnTo>
                <a:lnTo>
                  <a:pt x="0" y="55102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6532472" y="3130868"/>
            <a:ext cx="497000" cy="452576"/>
          </a:xfrm>
          <a:custGeom>
            <a:avLst/>
            <a:gdLst/>
            <a:ahLst/>
            <a:cxnLst/>
            <a:rect r="r" b="b" t="t" l="l"/>
            <a:pathLst>
              <a:path h="452576" w="497000">
                <a:moveTo>
                  <a:pt x="0" y="0"/>
                </a:moveTo>
                <a:lnTo>
                  <a:pt x="497000" y="0"/>
                </a:lnTo>
                <a:lnTo>
                  <a:pt x="497000" y="452576"/>
                </a:lnTo>
                <a:lnTo>
                  <a:pt x="0" y="45257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4" id="24"/>
          <p:cNvSpPr txBox="true"/>
          <p:nvPr/>
        </p:nvSpPr>
        <p:spPr>
          <a:xfrm rot="0">
            <a:off x="1578183" y="3259095"/>
            <a:ext cx="5226649" cy="386715"/>
          </a:xfrm>
          <a:prstGeom prst="rect">
            <a:avLst/>
          </a:prstGeom>
        </p:spPr>
        <p:txBody>
          <a:bodyPr anchor="t" rtlCol="false" tIns="0" lIns="0" bIns="0" rIns="0">
            <a:spAutoFit/>
          </a:bodyPr>
          <a:lstStyle/>
          <a:p>
            <a:pPr algn="l">
              <a:lnSpc>
                <a:spcPts val="2880"/>
              </a:lnSpc>
            </a:pPr>
            <a:r>
              <a:rPr lang="en-US" sz="3000">
                <a:solidFill>
                  <a:srgbClr val="45818E"/>
                </a:solidFill>
                <a:latin typeface="Proxima Nova"/>
                <a:ea typeface="Proxima Nova"/>
                <a:cs typeface="Proxima Nova"/>
                <a:sym typeface="Proxima Nova"/>
              </a:rPr>
              <a:t>Transferencia Gradual</a:t>
            </a:r>
          </a:p>
        </p:txBody>
      </p:sp>
      <p:sp>
        <p:nvSpPr>
          <p:cNvPr name="TextBox 25" id="25"/>
          <p:cNvSpPr txBox="true"/>
          <p:nvPr/>
        </p:nvSpPr>
        <p:spPr>
          <a:xfrm rot="0">
            <a:off x="1028700" y="5566527"/>
            <a:ext cx="5226649" cy="748665"/>
          </a:xfrm>
          <a:prstGeom prst="rect">
            <a:avLst/>
          </a:prstGeom>
        </p:spPr>
        <p:txBody>
          <a:bodyPr anchor="t" rtlCol="false" tIns="0" lIns="0" bIns="0" rIns="0">
            <a:spAutoFit/>
          </a:bodyPr>
          <a:lstStyle/>
          <a:p>
            <a:pPr algn="l">
              <a:lnSpc>
                <a:spcPts val="2880"/>
              </a:lnSpc>
            </a:pPr>
            <a:r>
              <a:rPr lang="en-US" sz="3000">
                <a:solidFill>
                  <a:srgbClr val="45818E"/>
                </a:solidFill>
                <a:latin typeface="Proxima Nova"/>
                <a:ea typeface="Proxima Nova"/>
                <a:cs typeface="Proxima Nova"/>
                <a:sym typeface="Proxima Nova"/>
              </a:rPr>
              <a:t>Capacitación y Asistencia Técnica</a:t>
            </a:r>
          </a:p>
        </p:txBody>
      </p:sp>
      <p:sp>
        <p:nvSpPr>
          <p:cNvPr name="TextBox 26" id="26"/>
          <p:cNvSpPr txBox="true"/>
          <p:nvPr/>
        </p:nvSpPr>
        <p:spPr>
          <a:xfrm rot="0">
            <a:off x="1554296" y="8245435"/>
            <a:ext cx="5226649" cy="748665"/>
          </a:xfrm>
          <a:prstGeom prst="rect">
            <a:avLst/>
          </a:prstGeom>
        </p:spPr>
        <p:txBody>
          <a:bodyPr anchor="t" rtlCol="false" tIns="0" lIns="0" bIns="0" rIns="0">
            <a:spAutoFit/>
          </a:bodyPr>
          <a:lstStyle/>
          <a:p>
            <a:pPr algn="l">
              <a:lnSpc>
                <a:spcPts val="2880"/>
              </a:lnSpc>
            </a:pPr>
            <a:r>
              <a:rPr lang="en-US" sz="3000">
                <a:solidFill>
                  <a:srgbClr val="45818E"/>
                </a:solidFill>
                <a:latin typeface="Proxima Nova"/>
                <a:ea typeface="Proxima Nova"/>
                <a:cs typeface="Proxima Nova"/>
                <a:sym typeface="Proxima Nova"/>
              </a:rPr>
              <a:t>Desarrollo de Sistemas Administrativos</a:t>
            </a:r>
          </a:p>
        </p:txBody>
      </p:sp>
      <p:sp>
        <p:nvSpPr>
          <p:cNvPr name="TextBox 27" id="27"/>
          <p:cNvSpPr txBox="true"/>
          <p:nvPr/>
        </p:nvSpPr>
        <p:spPr>
          <a:xfrm rot="0">
            <a:off x="12039504" y="3125745"/>
            <a:ext cx="5226649" cy="386715"/>
          </a:xfrm>
          <a:prstGeom prst="rect">
            <a:avLst/>
          </a:prstGeom>
        </p:spPr>
        <p:txBody>
          <a:bodyPr anchor="t" rtlCol="false" tIns="0" lIns="0" bIns="0" rIns="0">
            <a:spAutoFit/>
          </a:bodyPr>
          <a:lstStyle/>
          <a:p>
            <a:pPr algn="l">
              <a:lnSpc>
                <a:spcPts val="2880"/>
              </a:lnSpc>
            </a:pPr>
            <a:r>
              <a:rPr lang="en-US" sz="3000">
                <a:solidFill>
                  <a:srgbClr val="45818E"/>
                </a:solidFill>
                <a:latin typeface="Proxima Nova"/>
                <a:ea typeface="Proxima Nova"/>
                <a:cs typeface="Proxima Nova"/>
                <a:sym typeface="Proxima Nova"/>
              </a:rPr>
              <a:t>Fomento a la Inversión Privada</a:t>
            </a:r>
          </a:p>
        </p:txBody>
      </p:sp>
      <p:sp>
        <p:nvSpPr>
          <p:cNvPr name="TextBox 28" id="28"/>
          <p:cNvSpPr txBox="true"/>
          <p:nvPr/>
        </p:nvSpPr>
        <p:spPr>
          <a:xfrm rot="0">
            <a:off x="12772544" y="5628440"/>
            <a:ext cx="5226649" cy="748665"/>
          </a:xfrm>
          <a:prstGeom prst="rect">
            <a:avLst/>
          </a:prstGeom>
        </p:spPr>
        <p:txBody>
          <a:bodyPr anchor="t" rtlCol="false" tIns="0" lIns="0" bIns="0" rIns="0">
            <a:spAutoFit/>
          </a:bodyPr>
          <a:lstStyle/>
          <a:p>
            <a:pPr algn="l">
              <a:lnSpc>
                <a:spcPts val="2880"/>
              </a:lnSpc>
            </a:pPr>
            <a:r>
              <a:rPr lang="en-US" sz="3000">
                <a:solidFill>
                  <a:srgbClr val="45818E"/>
                </a:solidFill>
                <a:latin typeface="Proxima Nova"/>
                <a:ea typeface="Proxima Nova"/>
                <a:cs typeface="Proxima Nova"/>
                <a:sym typeface="Proxima Nova"/>
              </a:rPr>
              <a:t>Monitoreo y Evaluación Continua</a:t>
            </a:r>
          </a:p>
        </p:txBody>
      </p:sp>
      <p:sp>
        <p:nvSpPr>
          <p:cNvPr name="TextBox 29" id="29"/>
          <p:cNvSpPr txBox="true"/>
          <p:nvPr/>
        </p:nvSpPr>
        <p:spPr>
          <a:xfrm rot="0">
            <a:off x="12391544" y="8500327"/>
            <a:ext cx="5226649" cy="386715"/>
          </a:xfrm>
          <a:prstGeom prst="rect">
            <a:avLst/>
          </a:prstGeom>
        </p:spPr>
        <p:txBody>
          <a:bodyPr anchor="t" rtlCol="false" tIns="0" lIns="0" bIns="0" rIns="0">
            <a:spAutoFit/>
          </a:bodyPr>
          <a:lstStyle/>
          <a:p>
            <a:pPr algn="l">
              <a:lnSpc>
                <a:spcPts val="2880"/>
              </a:lnSpc>
            </a:pPr>
            <a:r>
              <a:rPr lang="en-US" sz="3000">
                <a:solidFill>
                  <a:srgbClr val="45818E"/>
                </a:solidFill>
                <a:latin typeface="Proxima Nova"/>
                <a:ea typeface="Proxima Nova"/>
                <a:cs typeface="Proxima Nova"/>
                <a:sym typeface="Proxima Nova"/>
              </a:rPr>
              <a:t>Promoción de la Transparencia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EFE7"/>
        </a:solidFill>
      </p:bgPr>
    </p:bg>
    <p:spTree>
      <p:nvGrpSpPr>
        <p:cNvPr id="1" name=""/>
        <p:cNvGrpSpPr/>
        <p:nvPr/>
      </p:nvGrpSpPr>
      <p:grpSpPr>
        <a:xfrm>
          <a:off x="0" y="0"/>
          <a:ext cx="0" cy="0"/>
          <a:chOff x="0" y="0"/>
          <a:chExt cx="0" cy="0"/>
        </a:xfrm>
      </p:grpSpPr>
      <p:sp>
        <p:nvSpPr>
          <p:cNvPr name="Freeform 2" id="2"/>
          <p:cNvSpPr/>
          <p:nvPr/>
        </p:nvSpPr>
        <p:spPr>
          <a:xfrm flipH="false" flipV="false" rot="0">
            <a:off x="-22922" y="989884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55342" y="3478780"/>
            <a:ext cx="12057968" cy="7100464"/>
          </a:xfrm>
          <a:custGeom>
            <a:avLst/>
            <a:gdLst/>
            <a:ahLst/>
            <a:cxnLst/>
            <a:rect r="r" b="b" t="t" l="l"/>
            <a:pathLst>
              <a:path h="7100464" w="12057968">
                <a:moveTo>
                  <a:pt x="0" y="0"/>
                </a:moveTo>
                <a:lnTo>
                  <a:pt x="12057968" y="0"/>
                </a:lnTo>
                <a:lnTo>
                  <a:pt x="12057968" y="7100464"/>
                </a:lnTo>
                <a:lnTo>
                  <a:pt x="0" y="7100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122252" y="2463070"/>
            <a:ext cx="1430572" cy="749502"/>
          </a:xfrm>
          <a:custGeom>
            <a:avLst/>
            <a:gdLst/>
            <a:ahLst/>
            <a:cxnLst/>
            <a:rect r="r" b="b" t="t" l="l"/>
            <a:pathLst>
              <a:path h="749502" w="1430572">
                <a:moveTo>
                  <a:pt x="0" y="0"/>
                </a:moveTo>
                <a:lnTo>
                  <a:pt x="1430572" y="0"/>
                </a:lnTo>
                <a:lnTo>
                  <a:pt x="1430572" y="749502"/>
                </a:lnTo>
                <a:lnTo>
                  <a:pt x="0" y="74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8356634" y="7267616"/>
            <a:ext cx="1574732" cy="618360"/>
            <a:chOff x="0" y="0"/>
            <a:chExt cx="2099643" cy="824480"/>
          </a:xfrm>
        </p:grpSpPr>
        <p:sp>
          <p:nvSpPr>
            <p:cNvPr name="Freeform 6" id="6"/>
            <p:cNvSpPr/>
            <p:nvPr/>
          </p:nvSpPr>
          <p:spPr>
            <a:xfrm flipH="false" flipV="false" rot="0">
              <a:off x="0" y="254"/>
              <a:ext cx="2099310" cy="823976"/>
            </a:xfrm>
            <a:custGeom>
              <a:avLst/>
              <a:gdLst/>
              <a:ahLst/>
              <a:cxnLst/>
              <a:rect r="r" b="b" t="t" l="l"/>
              <a:pathLst>
                <a:path h="823976" w="2099310">
                  <a:moveTo>
                    <a:pt x="1102360" y="0"/>
                  </a:moveTo>
                  <a:cubicBezTo>
                    <a:pt x="1091692" y="0"/>
                    <a:pt x="1081151" y="0"/>
                    <a:pt x="1070483" y="635"/>
                  </a:cubicBezTo>
                  <a:cubicBezTo>
                    <a:pt x="576326" y="41910"/>
                    <a:pt x="617601" y="557276"/>
                    <a:pt x="617601" y="557276"/>
                  </a:cubicBezTo>
                  <a:cubicBezTo>
                    <a:pt x="521589" y="509397"/>
                    <a:pt x="440055" y="490093"/>
                    <a:pt x="370332" y="490093"/>
                  </a:cubicBezTo>
                  <a:cubicBezTo>
                    <a:pt x="80264" y="490093"/>
                    <a:pt x="0" y="823976"/>
                    <a:pt x="0" y="823976"/>
                  </a:cubicBezTo>
                  <a:lnTo>
                    <a:pt x="2099310" y="823976"/>
                  </a:lnTo>
                  <a:cubicBezTo>
                    <a:pt x="2023364" y="648970"/>
                    <a:pt x="1888363" y="607949"/>
                    <a:pt x="1778635" y="607949"/>
                  </a:cubicBezTo>
                  <a:cubicBezTo>
                    <a:pt x="1682369" y="607949"/>
                    <a:pt x="1605534" y="639572"/>
                    <a:pt x="1605534" y="639572"/>
                  </a:cubicBezTo>
                  <a:cubicBezTo>
                    <a:pt x="1645793" y="457581"/>
                    <a:pt x="1568069" y="0"/>
                    <a:pt x="1102360" y="0"/>
                  </a:cubicBezTo>
                  <a:close/>
                </a:path>
              </a:pathLst>
            </a:custGeom>
            <a:solidFill>
              <a:srgbClr val="D0E0E3"/>
            </a:solidFill>
          </p:spPr>
        </p:sp>
      </p:grpSp>
      <p:sp>
        <p:nvSpPr>
          <p:cNvPr name="Freeform 7" id="7"/>
          <p:cNvSpPr/>
          <p:nvPr/>
        </p:nvSpPr>
        <p:spPr>
          <a:xfrm flipH="false" flipV="false" rot="0">
            <a:off x="-22922" y="196"/>
            <a:ext cx="18379586" cy="388138"/>
          </a:xfrm>
          <a:custGeom>
            <a:avLst/>
            <a:gdLst/>
            <a:ahLst/>
            <a:cxnLst/>
            <a:rect r="r" b="b" t="t" l="l"/>
            <a:pathLst>
              <a:path h="388138" w="18379586">
                <a:moveTo>
                  <a:pt x="0" y="0"/>
                </a:moveTo>
                <a:lnTo>
                  <a:pt x="18379586" y="0"/>
                </a:lnTo>
                <a:lnTo>
                  <a:pt x="18379586" y="388138"/>
                </a:lnTo>
                <a:lnTo>
                  <a:pt x="0" y="388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425619" y="3066421"/>
            <a:ext cx="13833681" cy="3051828"/>
          </a:xfrm>
          <a:prstGeom prst="rect">
            <a:avLst/>
          </a:prstGeom>
        </p:spPr>
        <p:txBody>
          <a:bodyPr anchor="t" rtlCol="false" tIns="0" lIns="0" bIns="0" rIns="0">
            <a:spAutoFit/>
          </a:bodyPr>
          <a:lstStyle/>
          <a:p>
            <a:pPr algn="r">
              <a:lnSpc>
                <a:spcPts val="11520"/>
              </a:lnSpc>
            </a:pPr>
            <a:r>
              <a:rPr lang="en-US" b="true" sz="12000">
                <a:solidFill>
                  <a:srgbClr val="006660"/>
                </a:solidFill>
                <a:latin typeface="Arimo Bold"/>
                <a:ea typeface="Arimo Bold"/>
                <a:cs typeface="Arimo Bold"/>
                <a:sym typeface="Arimo Bold"/>
              </a:rPr>
              <a:t>Impacto  en las </a:t>
            </a:r>
            <a:r>
              <a:rPr lang="en-US" b="true" sz="12000">
                <a:solidFill>
                  <a:srgbClr val="E06666"/>
                </a:solidFill>
                <a:latin typeface="Arimo Bold"/>
                <a:ea typeface="Arimo Bold"/>
                <a:cs typeface="Arimo Bold"/>
                <a:sym typeface="Arimo Bold"/>
              </a:rPr>
              <a:t>Regiones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DAGUtTBtuak</dc:identifier>
  <dcterms:modified xsi:type="dcterms:W3CDTF">2011-08-01T06:04:30Z</dcterms:modified>
  <cp:revision>1</cp:revision>
  <dc:title>DESCENTRALIZACION.pptx</dc:title>
</cp:coreProperties>
</file>